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1098" r:id="rId2"/>
    <p:sldId id="1246" r:id="rId3"/>
    <p:sldId id="551" r:id="rId4"/>
    <p:sldId id="552" r:id="rId5"/>
    <p:sldId id="1022" r:id="rId6"/>
    <p:sldId id="1203" r:id="rId7"/>
    <p:sldId id="1208" r:id="rId8"/>
    <p:sldId id="1209" r:id="rId9"/>
    <p:sldId id="1210" r:id="rId10"/>
    <p:sldId id="1211" r:id="rId11"/>
    <p:sldId id="1207" r:id="rId12"/>
    <p:sldId id="1212" r:id="rId13"/>
    <p:sldId id="566" r:id="rId14"/>
    <p:sldId id="1193" r:id="rId15"/>
    <p:sldId id="1194" r:id="rId16"/>
    <p:sldId id="1205" r:id="rId17"/>
    <p:sldId id="1177" r:id="rId18"/>
    <p:sldId id="556" r:id="rId19"/>
    <p:sldId id="1250" r:id="rId20"/>
    <p:sldId id="1248" r:id="rId21"/>
    <p:sldId id="1247" r:id="rId22"/>
    <p:sldId id="557" r:id="rId23"/>
    <p:sldId id="558" r:id="rId24"/>
    <p:sldId id="368" r:id="rId25"/>
    <p:sldId id="432" r:id="rId26"/>
    <p:sldId id="124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8C89"/>
    <a:srgbClr val="549F9A"/>
    <a:srgbClr val="5D989E"/>
    <a:srgbClr val="599094"/>
    <a:srgbClr val="5C979C"/>
    <a:srgbClr val="66A1A5"/>
    <a:srgbClr val="24A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694"/>
  </p:normalViewPr>
  <p:slideViewPr>
    <p:cSldViewPr snapToGrid="0" snapToObjects="1">
      <p:cViewPr varScale="1">
        <p:scale>
          <a:sx n="82" d="100"/>
          <a:sy n="82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81D2-93BC-E345-8BB1-9394677EB4D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5F625-E1EB-AB48-82F6-E19C9DA6D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4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a new program</a:t>
            </a:r>
            <a:r>
              <a:rPr lang="en-US" baseline="0" dirty="0"/>
              <a:t> at NSF, more and more US collections are going online. </a:t>
            </a:r>
            <a:r>
              <a:rPr lang="en-US" dirty="0"/>
              <a:t>UF is now home to </a:t>
            </a:r>
            <a:r>
              <a:rPr lang="en-US" dirty="0" err="1"/>
              <a:t>iDigBio</a:t>
            </a:r>
            <a:r>
              <a:rPr lang="en-US" dirty="0"/>
              <a:t>,</a:t>
            </a:r>
            <a:r>
              <a:rPr lang="en-US" baseline="0" dirty="0"/>
              <a:t> the national center for digitization of biodiversity collections, which has the mission of coordinating digitization and </a:t>
            </a:r>
            <a:r>
              <a:rPr lang="en-US" baseline="0" dirty="0" err="1"/>
              <a:t>databasing</a:t>
            </a:r>
            <a:r>
              <a:rPr lang="en-US" baseline="0" dirty="0"/>
              <a:t> of US collections. </a:t>
            </a:r>
            <a:r>
              <a:rPr lang="en-US" baseline="0" dirty="0" err="1"/>
              <a:t>iDigBio</a:t>
            </a:r>
            <a:r>
              <a:rPr lang="en-US" baseline="0" dirty="0"/>
              <a:t> ingests, serves, and integrates data, such as locality information, date of collection, and images, from all natural history collections in the country.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902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specimen</a:t>
            </a:r>
            <a:r>
              <a:rPr lang="en-US" baseline="0" dirty="0"/>
              <a:t> data from the herbaria of UF, FSU, and U of S Florida (&gt;500,000 specimens) to map the distribution of &gt;2700 species. We then used software for ecological niche modeling of each species based on environmental features, such as temperature, precipitation, soil type, etc.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4DD05-9796-4C4E-B38F-A8E3E9E9DBF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48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GEOLOGY,</a:t>
            </a:r>
            <a:r>
              <a:rPr lang="en-US" baseline="0" dirty="0"/>
              <a:t> PHYSIOGRAPHY, VEGETATION, CLIMATE, SOILS, LAND USE, WILDLIFE, HYDROLOGY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1C24-B13E-514B-B656-BF66E5910A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specimen</a:t>
            </a:r>
            <a:r>
              <a:rPr lang="en-US" baseline="0" dirty="0"/>
              <a:t> data from the herbaria of UF, FSU, and U of S Florida (&gt;500,000 specimens) to map the distribution of &gt;2700 species. We then used software for ecological niche modeling of each species based on environmental features, such as temperature, precipitation, soil type, etc.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4DD05-9796-4C4E-B38F-A8E3E9E9DBF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23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specimen</a:t>
            </a:r>
            <a:r>
              <a:rPr lang="en-US" baseline="0" dirty="0"/>
              <a:t> data from the herbaria of UF, FSU, and U of S Florida (&gt;500,000 specimens) to map the distribution of &gt;2700 species. We then used software for ecological niche modeling of each species based on environmental features, such as temperature, precipitation, soil type, etc.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4DD05-9796-4C4E-B38F-A8E3E9E9DBF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608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specimen</a:t>
            </a:r>
            <a:r>
              <a:rPr lang="en-US" baseline="0" dirty="0"/>
              <a:t> data from the herbaria of UF, FSU, and U of S Florida (&gt;500,000 specimens) to map the distribution of &gt;2700 species. We then used software for ecological niche modeling of each species based on environmental features, such as temperature, precipitation, soil type, etc.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4DD05-9796-4C4E-B38F-A8E3E9E9DBF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8859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specimen</a:t>
            </a:r>
            <a:r>
              <a:rPr lang="en-US" baseline="0" dirty="0"/>
              <a:t> data from the herbaria of UF, FSU, and U of S Florida (&gt;500,000 specimens) to map the distribution of &gt;2700 species. We then used software for ecological niche modeling of each species based on environmental features, such as temperature, precipitation, soil type, etc.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4DD05-9796-4C4E-B38F-A8E3E9E9DBF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1716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specimen</a:t>
            </a:r>
            <a:r>
              <a:rPr lang="en-US" baseline="0" dirty="0"/>
              <a:t> data from the herbaria of UF, FSU, and U of S Florida (&gt;500,000 specimens) to map the distribution of &gt;2700 species. We then used software for ecological niche modeling of each species based on environmental features, such as temperature, precipitation, soil type, etc.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4DD05-9796-4C4E-B38F-A8E3E9E9DBF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684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specimen</a:t>
            </a:r>
            <a:r>
              <a:rPr lang="en-US" baseline="0" dirty="0"/>
              <a:t> data from the herbaria of UF, FSU, and U of S Florida (&gt;500,000 specimens) to map the distribution of &gt;2700 species. We then used software for ecological niche modeling of each species based on environmental features, such as temperature, precipitation, soil type, etc.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4DD05-9796-4C4E-B38F-A8E3E9E9DBF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3094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specimen</a:t>
            </a:r>
            <a:r>
              <a:rPr lang="en-US" baseline="0" dirty="0"/>
              <a:t> data from the herbaria of UF, FSU, and U of S Florida (&gt;500,000 specimens) to map the distribution of &gt;2700 species. We then used software for ecological niche modeling of each species based on environmental features, such as temperature, precipitation, soil type, etc.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4DD05-9796-4C4E-B38F-A8E3E9E9DBF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91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EC08-90AC-0547-96B3-333BB155A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04DA5-E917-2C45-A0B9-4A8519BE9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D029-7CA6-8043-8E93-D5DF0E57B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648CA-A373-4F49-BA93-0BB4CC68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1411D-3A45-4541-A0A4-7435F07E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8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43C2-EDF4-8B4B-AD40-F3AEBC8A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05017-DC84-E847-A950-EC05E7122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98937-BEAF-C84B-AA62-A1E4824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3AC3D-15BA-ED4A-B72D-A60718F9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A8591-8CB2-5D44-B139-819D8BD8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2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1D7CA-D99C-2940-A6BC-810238C121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3DF88-D9FE-D14F-B9E8-F22BBD27C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47816-64CD-174E-AD24-154555C1E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E5EE5-8D1F-AB4B-BFDF-FFEC0317F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F4284-1955-B046-A3FC-6454B3F9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32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94484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E80C2-FE27-5344-B75E-DB4695EE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00039-7693-EA49-A278-EF325669B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66F4A-E3CC-6240-8E1C-74FFF971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A5C63-1DAF-F147-95FA-E4B49A39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685C1-3BC6-EB4F-9A05-9A9C8336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9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168E-374D-844C-8787-F4C79546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8E0E-C6D2-544C-82F7-1F725E5DE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34544-0C58-3143-B1A2-37F2B0934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ECBB8-6E9E-C149-B388-AB4C100F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EB5E1-665D-B74D-8CCD-E055547E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4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C362-FE42-C340-BD7D-5EB82C99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3C62-6F9B-E849-B5F0-6F0CB07E1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FC8B5-77AB-444D-8D22-B0AA0A11F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9BD8F-F582-0245-B03F-DCF3062F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F4DE7-A78C-8846-9DD1-F73B805A8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6A1D9-214A-F140-9E19-FD0EF565F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6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F37C-19C5-2447-A84A-88278BDB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74439-9640-3940-96D7-63661C703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5304E-8459-4246-AA64-FDC5CAA81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D95AD-A0DB-B14D-9146-052F672AC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2BBF3-23A4-724E-953F-A3E995FDD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9D22B8-D69C-F84C-A41F-F561A721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F6B57A-AAA6-0342-B6AA-E416086B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B6696-2B65-0744-AA39-8A23222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7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45E6-86DD-F440-AF43-FA38E26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0AC0F-4D65-2440-9F19-2B4603CC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D64EA-2B1B-464F-80C6-E90E1DA3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DAB26-F55A-D143-B80D-87A5AFE7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2E5AE-9A09-3549-9CDD-603CADE5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304F5-2F86-1946-957B-AF785A126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B5920-C377-AF49-8C6E-F28944F0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3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F3D21-A25B-C24E-852B-7231017E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029E-BA05-F647-9558-F11D7475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8B727-D685-3F4B-8D3E-1063B921B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9C416-55BE-454D-90D0-D36879C5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45F40-B2E8-034B-903A-67775C23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77EB0-89F5-094F-9A30-819E9BD8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75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933A-46D2-3E47-9E06-4CAE6727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B287C-3A7B-AB4E-97BD-B08E02C00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5527B-4F7A-834B-B328-AE716FDB2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C8CD1-189C-C048-8A9A-51F857184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16F2C-0688-AE45-B9A8-255B39BF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262A4-5DE3-3F4C-A7C6-B9DCF607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D75AB-E747-B542-A333-8E3E9E19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92418-9B17-D844-A654-D5D978EAF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E2B08-ED48-0A43-B113-CDE3B8F2F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099FA-ACE0-1543-A27A-C5BA23A64218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8D340-083E-8D44-AB4D-C9695F30F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BE3C2-0A59-9A41-976C-108A233EC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7749D-9842-8A47-9DC5-D62C64C0D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8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emf"/><Relationship Id="rId5" Type="http://schemas.openxmlformats.org/officeDocument/2006/relationships/image" Target="../media/image3.tif"/><Relationship Id="rId15" Type="http://schemas.openxmlformats.org/officeDocument/2006/relationships/image" Target="../media/image13.emf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0.emf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jpe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4.jpe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52.png"/><Relationship Id="rId2" Type="http://schemas.openxmlformats.org/officeDocument/2006/relationships/image" Target="../media/image53.png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jpe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469980" y="169353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rgbClr val="008F00"/>
              </a:solidFill>
            </a:endParaRPr>
          </a:p>
        </p:txBody>
      </p:sp>
      <p:pic>
        <p:nvPicPr>
          <p:cNvPr id="21" name="Picture 20" descr="https://www.idigbio.org/wiki/_media/idigbio_logo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02" y="5805126"/>
            <a:ext cx="2703172" cy="8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93" y="5805126"/>
            <a:ext cx="2483157" cy="817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05" y="5902373"/>
            <a:ext cx="3107710" cy="5702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8024B2-2BEE-4F4E-9D42-E21D9C92A8EA}"/>
              </a:ext>
            </a:extLst>
          </p:cNvPr>
          <p:cNvSpPr txBox="1"/>
          <p:nvPr/>
        </p:nvSpPr>
        <p:spPr>
          <a:xfrm>
            <a:off x="4032359" y="4074665"/>
            <a:ext cx="4019242" cy="122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67" dirty="0">
                <a:solidFill>
                  <a:srgbClr val="008F00"/>
                </a:solidFill>
                <a:ea typeface="Trebuchet MS" charset="0"/>
                <a:cs typeface="Trebuchet MS" charset="0"/>
              </a:rPr>
              <a:t>Pamela S. Soltis</a:t>
            </a:r>
          </a:p>
          <a:p>
            <a:pPr algn="ctr"/>
            <a:r>
              <a:rPr lang="en-US" sz="3667" dirty="0">
                <a:solidFill>
                  <a:srgbClr val="008F00"/>
                </a:solidFill>
                <a:ea typeface="Trebuchet MS" charset="0"/>
                <a:cs typeface="Trebuchet MS" charset="0"/>
              </a:rPr>
              <a:t>University of Florida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2A80CB-EEE3-CE41-A048-E4AB96911E21}"/>
              </a:ext>
            </a:extLst>
          </p:cNvPr>
          <p:cNvSpPr txBox="1"/>
          <p:nvPr/>
        </p:nvSpPr>
        <p:spPr>
          <a:xfrm>
            <a:off x="0" y="187619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8F00"/>
                </a:solidFill>
              </a:rPr>
              <a:t>Applications of Ecological Niche Modeling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10734C3-2850-D241-A59A-4FB6615325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" r="320"/>
          <a:stretch/>
        </p:blipFill>
        <p:spPr>
          <a:xfrm>
            <a:off x="2268286" y="-441"/>
            <a:ext cx="1462271" cy="12411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24989E-4FE9-7648-8644-8697A6100E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557" y="-37556"/>
            <a:ext cx="1515244" cy="127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 descr="139652a1-sized.jpg">
            <a:extLst>
              <a:ext uri="{FF2B5EF4-FFF2-40B4-BE49-F238E27FC236}">
                <a16:creationId xmlns:a16="http://schemas.microsoft.com/office/drawing/2014/main" id="{EAD30D9C-1F2C-8A48-9ECC-AA4AD6CBC3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818" y="-441"/>
            <a:ext cx="861204" cy="124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FL clustered vs OD.jpg">
            <a:extLst>
              <a:ext uri="{FF2B5EF4-FFF2-40B4-BE49-F238E27FC236}">
                <a16:creationId xmlns:a16="http://schemas.microsoft.com/office/drawing/2014/main" id="{8A30B410-E0D7-FA49-B443-70B53FC7E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246" y="-4703"/>
            <a:ext cx="1505519" cy="1285014"/>
          </a:xfrm>
          <a:prstGeom prst="rect">
            <a:avLst/>
          </a:prstGeom>
        </p:spPr>
      </p:pic>
      <p:pic>
        <p:nvPicPr>
          <p:cNvPr id="32" name="Picture 31" descr="FL tree.jpg">
            <a:extLst>
              <a:ext uri="{FF2B5EF4-FFF2-40B4-BE49-F238E27FC236}">
                <a16:creationId xmlns:a16="http://schemas.microsoft.com/office/drawing/2014/main" id="{2E8A53B5-D49A-6C45-AB0C-068B509DC0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96" y="17444"/>
            <a:ext cx="1304571" cy="12340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08DB3F3-FFB1-2E44-8036-190BB5B905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026" t="20935"/>
          <a:stretch/>
        </p:blipFill>
        <p:spPr>
          <a:xfrm>
            <a:off x="0" y="0"/>
            <a:ext cx="2257778" cy="12509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529C27-EF79-F34C-93B4-B4E3BE960CC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3734" r="3724" b="2697"/>
          <a:stretch/>
        </p:blipFill>
        <p:spPr>
          <a:xfrm>
            <a:off x="6087707" y="10192"/>
            <a:ext cx="1240730" cy="1240730"/>
          </a:xfrm>
          <a:prstGeom prst="rect">
            <a:avLst/>
          </a:prstGeom>
        </p:spPr>
      </p:pic>
      <p:pic>
        <p:nvPicPr>
          <p:cNvPr id="35" name="Picture 34" descr="zoomed_in.tiff">
            <a:extLst>
              <a:ext uri="{FF2B5EF4-FFF2-40B4-BE49-F238E27FC236}">
                <a16:creationId xmlns:a16="http://schemas.microsoft.com/office/drawing/2014/main" id="{BBBF816B-6AD4-2544-BAF3-709316E256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42"/>
          <a:stretch/>
        </p:blipFill>
        <p:spPr>
          <a:xfrm>
            <a:off x="11070633" y="28211"/>
            <a:ext cx="1093858" cy="121251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11D96B-173E-BC4A-8A15-600EB84F57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8437" y="14106"/>
            <a:ext cx="1037220" cy="1222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BD35E-4194-D94A-AABC-240E65C818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93" y="5913880"/>
            <a:ext cx="3408375" cy="5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D5D28F-B0E3-C848-9CC1-A0D2CFB3140F}"/>
              </a:ext>
            </a:extLst>
          </p:cNvPr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73E76F-588A-614A-86A3-2A3C2406EF21}"/>
              </a:ext>
            </a:extLst>
          </p:cNvPr>
          <p:cNvSpPr txBox="1">
            <a:spLocks/>
          </p:cNvSpPr>
          <p:nvPr/>
        </p:nvSpPr>
        <p:spPr>
          <a:xfrm>
            <a:off x="0" y="-67480"/>
            <a:ext cx="12192000" cy="1097769"/>
          </a:xfrm>
          <a:prstGeom prst="rect">
            <a:avLst/>
          </a:prstGeom>
          <a:solidFill>
            <a:srgbClr val="CDE8BB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dirty="0">
                <a:solidFill>
                  <a:prstClr val="black"/>
                </a:solidFill>
                <a:latin typeface="+mn-lt"/>
              </a:rPr>
              <a:t>Modeling the Distribution of Species:  Present</a:t>
            </a:r>
            <a:endParaRPr lang="en-US" sz="3667" dirty="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344FB9-1903-BA4B-BCB8-BFDA7CCD31F5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PanhandlePointOnAlpha.pdf">
            <a:extLst>
              <a:ext uri="{FF2B5EF4-FFF2-40B4-BE49-F238E27FC236}">
                <a16:creationId xmlns:a16="http://schemas.microsoft.com/office/drawing/2014/main" id="{CB7184E8-4F23-F846-BC07-56B6DDF08E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31" y="952476"/>
            <a:ext cx="2942723" cy="2942723"/>
          </a:xfrm>
          <a:prstGeom prst="rect">
            <a:avLst/>
          </a:prstGeom>
        </p:spPr>
      </p:pic>
      <p:pic>
        <p:nvPicPr>
          <p:cNvPr id="19" name="Picture 3" descr="139652a1-sized.jpg">
            <a:extLst>
              <a:ext uri="{FF2B5EF4-FFF2-40B4-BE49-F238E27FC236}">
                <a16:creationId xmlns:a16="http://schemas.microsoft.com/office/drawing/2014/main" id="{B5BAE66F-95CF-AD41-B76A-28A7B5E59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1" y="1419226"/>
            <a:ext cx="3686486" cy="531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6">
            <a:extLst>
              <a:ext uri="{FF2B5EF4-FFF2-40B4-BE49-F238E27FC236}">
                <a16:creationId xmlns:a16="http://schemas.microsoft.com/office/drawing/2014/main" id="{C48F4D63-6495-2F4B-8AD7-2C53EAE53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402" y="5503863"/>
            <a:ext cx="1728788" cy="135413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39C088-B492-C042-92DE-9D241E5FC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337" y="3267281"/>
            <a:ext cx="4026053" cy="1126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5B15BC-FF26-A84B-A2CB-1A611D5219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85"/>
          <a:stretch/>
        </p:blipFill>
        <p:spPr>
          <a:xfrm>
            <a:off x="7934939" y="1246190"/>
            <a:ext cx="4103293" cy="25601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BABE89-640A-F041-A76D-3B9B205FC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5827" y="2991555"/>
            <a:ext cx="1984912" cy="13077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4CB36F-2AC4-C945-BC13-EB56E72E7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0242" y="4426353"/>
            <a:ext cx="6808611" cy="24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0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D5D28F-B0E3-C848-9CC1-A0D2CFB3140F}"/>
              </a:ext>
            </a:extLst>
          </p:cNvPr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73E76F-588A-614A-86A3-2A3C2406EF21}"/>
              </a:ext>
            </a:extLst>
          </p:cNvPr>
          <p:cNvSpPr txBox="1">
            <a:spLocks/>
          </p:cNvSpPr>
          <p:nvPr/>
        </p:nvSpPr>
        <p:spPr>
          <a:xfrm>
            <a:off x="0" y="-67480"/>
            <a:ext cx="12192000" cy="1097769"/>
          </a:xfrm>
          <a:prstGeom prst="rect">
            <a:avLst/>
          </a:prstGeom>
          <a:solidFill>
            <a:srgbClr val="CDE8BB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dirty="0">
                <a:solidFill>
                  <a:prstClr val="black"/>
                </a:solidFill>
                <a:latin typeface="+mn-lt"/>
              </a:rPr>
              <a:t>Modeling the Distribution of Species:  Future</a:t>
            </a:r>
            <a:endParaRPr lang="en-US" sz="3667" dirty="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344FB9-1903-BA4B-BCB8-BFDA7CCD31F5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0136FA3-5BFA-6243-869F-B0BA5236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64" y="5348289"/>
            <a:ext cx="1392402" cy="136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73F3EC-BA3B-E842-90D9-F934729EBE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1" t="22569" b="20922"/>
          <a:stretch/>
        </p:blipFill>
        <p:spPr>
          <a:xfrm>
            <a:off x="0" y="1879600"/>
            <a:ext cx="9196916" cy="34686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ADB424-6BB8-0345-9CE9-207B33E9B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4" r="2961"/>
          <a:stretch/>
        </p:blipFill>
        <p:spPr>
          <a:xfrm>
            <a:off x="3414891" y="1879600"/>
            <a:ext cx="5898443" cy="497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0CF986-79D6-5F4B-8D68-8736BE966D24}"/>
              </a:ext>
            </a:extLst>
          </p:cNvPr>
          <p:cNvSpPr txBox="1"/>
          <p:nvPr/>
        </p:nvSpPr>
        <p:spPr>
          <a:xfrm>
            <a:off x="9196916" y="5867286"/>
            <a:ext cx="16058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Peak in 2020 – 1 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BB8CC7-A818-0349-BE4C-A99146A3199F}"/>
              </a:ext>
            </a:extLst>
          </p:cNvPr>
          <p:cNvSpPr txBox="1"/>
          <p:nvPr/>
        </p:nvSpPr>
        <p:spPr>
          <a:xfrm>
            <a:off x="9196916" y="2921351"/>
            <a:ext cx="29950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Continues to rise – 3.7 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5CBE4-8986-5243-A3E3-B5C57746387F}"/>
              </a:ext>
            </a:extLst>
          </p:cNvPr>
          <p:cNvSpPr txBox="1"/>
          <p:nvPr/>
        </p:nvSpPr>
        <p:spPr>
          <a:xfrm>
            <a:off x="9196916" y="5302817"/>
            <a:ext cx="17517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Peak in 2040 – 1.8 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0DB9AF-C091-824B-9CAF-D655F19120DF}"/>
              </a:ext>
            </a:extLst>
          </p:cNvPr>
          <p:cNvSpPr txBox="1"/>
          <p:nvPr/>
        </p:nvSpPr>
        <p:spPr>
          <a:xfrm>
            <a:off x="9196916" y="4754433"/>
            <a:ext cx="17517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Peak in 2060 – 2.2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9BC35-E11C-5145-953C-1F49071451F5}"/>
              </a:ext>
            </a:extLst>
          </p:cNvPr>
          <p:cNvSpPr txBox="1"/>
          <p:nvPr/>
        </p:nvSpPr>
        <p:spPr>
          <a:xfrm>
            <a:off x="212295" y="1315128"/>
            <a:ext cx="1042285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Representative Concentration Pathways:  Models for Future Temperatures</a:t>
            </a:r>
          </a:p>
        </p:txBody>
      </p:sp>
    </p:spTree>
    <p:extLst>
      <p:ext uri="{BB962C8B-B14F-4D97-AF65-F5344CB8AC3E}">
        <p14:creationId xmlns:p14="http://schemas.microsoft.com/office/powerpoint/2010/main" val="426285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D5D28F-B0E3-C848-9CC1-A0D2CFB3140F}"/>
              </a:ext>
            </a:extLst>
          </p:cNvPr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73E76F-588A-614A-86A3-2A3C2406EF21}"/>
              </a:ext>
            </a:extLst>
          </p:cNvPr>
          <p:cNvSpPr txBox="1">
            <a:spLocks/>
          </p:cNvSpPr>
          <p:nvPr/>
        </p:nvSpPr>
        <p:spPr>
          <a:xfrm>
            <a:off x="0" y="-67480"/>
            <a:ext cx="12192000" cy="1097769"/>
          </a:xfrm>
          <a:prstGeom prst="rect">
            <a:avLst/>
          </a:prstGeom>
          <a:solidFill>
            <a:srgbClr val="CDE8BB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dirty="0">
                <a:solidFill>
                  <a:prstClr val="black"/>
                </a:solidFill>
                <a:latin typeface="+mn-lt"/>
              </a:rPr>
              <a:t>Modeling the Distribution of Species:  Future</a:t>
            </a:r>
            <a:endParaRPr lang="en-US" sz="3667" dirty="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344FB9-1903-BA4B-BCB8-BFDA7CCD31F5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0136FA3-5BFA-6243-869F-B0BA5236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64" y="5348289"/>
            <a:ext cx="1392402" cy="136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73F3EC-BA3B-E842-90D9-F934729EBE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1" t="22569" b="20922"/>
          <a:stretch/>
        </p:blipFill>
        <p:spPr>
          <a:xfrm>
            <a:off x="0" y="1879600"/>
            <a:ext cx="9196916" cy="34686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ADB424-6BB8-0345-9CE9-207B33E9B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4" r="2961"/>
          <a:stretch/>
        </p:blipFill>
        <p:spPr>
          <a:xfrm>
            <a:off x="3414891" y="1879600"/>
            <a:ext cx="5898443" cy="497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0CF986-79D6-5F4B-8D68-8736BE966D24}"/>
              </a:ext>
            </a:extLst>
          </p:cNvPr>
          <p:cNvSpPr txBox="1"/>
          <p:nvPr/>
        </p:nvSpPr>
        <p:spPr>
          <a:xfrm>
            <a:off x="9196916" y="5867286"/>
            <a:ext cx="16058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Peak in 2020 – 1 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BB8CC7-A818-0349-BE4C-A99146A3199F}"/>
              </a:ext>
            </a:extLst>
          </p:cNvPr>
          <p:cNvSpPr txBox="1"/>
          <p:nvPr/>
        </p:nvSpPr>
        <p:spPr>
          <a:xfrm>
            <a:off x="9196916" y="2921351"/>
            <a:ext cx="29950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Continues to rise – 3.7 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5CBE4-8986-5243-A3E3-B5C57746387F}"/>
              </a:ext>
            </a:extLst>
          </p:cNvPr>
          <p:cNvSpPr txBox="1"/>
          <p:nvPr/>
        </p:nvSpPr>
        <p:spPr>
          <a:xfrm>
            <a:off x="9196916" y="5302817"/>
            <a:ext cx="17517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Peak in 2040 – 1.8 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0DB9AF-C091-824B-9CAF-D655F19120DF}"/>
              </a:ext>
            </a:extLst>
          </p:cNvPr>
          <p:cNvSpPr txBox="1"/>
          <p:nvPr/>
        </p:nvSpPr>
        <p:spPr>
          <a:xfrm>
            <a:off x="9196916" y="4754433"/>
            <a:ext cx="17517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Peak in 2060 – 2.2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9BC35-E11C-5145-953C-1F49071451F5}"/>
              </a:ext>
            </a:extLst>
          </p:cNvPr>
          <p:cNvSpPr txBox="1"/>
          <p:nvPr/>
        </p:nvSpPr>
        <p:spPr>
          <a:xfrm>
            <a:off x="212295" y="1315128"/>
            <a:ext cx="1042285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Representative Concentration Pathways:  Models for Future Temperatures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C5F702-9BAE-3A41-BE7F-769E21FF9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034" y="2896484"/>
            <a:ext cx="8600026" cy="24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4670" y="0"/>
            <a:ext cx="12192000" cy="1047847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Response to Climate Change:  Models for Present &amp; Future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1720446"/>
            <a:ext cx="2641600" cy="221985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5200" y="1722687"/>
            <a:ext cx="2632261" cy="221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29200" y="3147065"/>
            <a:ext cx="81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libri"/>
              </a:rPr>
              <a:t>now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828800" y="1240344"/>
            <a:ext cx="8610600" cy="558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Abildgaardia</a:t>
            </a:r>
            <a:r>
              <a:rPr lang="en-US" sz="2800" i="1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ovata </a:t>
            </a:r>
            <a:r>
              <a:rPr lang="en-US" sz="280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flatspike</a:t>
            </a:r>
            <a:r>
              <a:rPr lang="en-US" sz="280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sedge)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55B60A-2014-394E-96E3-F31837FC5F81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1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4670" y="0"/>
            <a:ext cx="12192000" cy="1047847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Response to Climate Change:  Models for Present &amp; Future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1720446"/>
            <a:ext cx="2641600" cy="221985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5200" y="1722687"/>
            <a:ext cx="2632261" cy="221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7733" y="1720446"/>
            <a:ext cx="2633125" cy="221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29200" y="3147065"/>
            <a:ext cx="81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libri"/>
              </a:rPr>
              <a:t>now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8667" y="314706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libri"/>
              </a:rPr>
              <a:t>2050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828800" y="1240344"/>
            <a:ext cx="8610600" cy="558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Abildgaardia</a:t>
            </a:r>
            <a:r>
              <a:rPr lang="en-US" sz="2800" i="1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ovata </a:t>
            </a:r>
            <a:r>
              <a:rPr lang="en-US" sz="280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flatspike</a:t>
            </a:r>
            <a:r>
              <a:rPr lang="en-US" sz="280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sedge)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55B60A-2014-394E-96E3-F31837FC5F81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445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4670" y="0"/>
            <a:ext cx="12192000" cy="1047847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Response to Climate Change:  Models for Present &amp; Future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1720446"/>
            <a:ext cx="2641600" cy="221985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5200" y="1722687"/>
            <a:ext cx="2632261" cy="221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7733" y="1720446"/>
            <a:ext cx="2633125" cy="221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29200" y="3147065"/>
            <a:ext cx="81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libri"/>
              </a:rPr>
              <a:t>now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8667" y="314706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libri"/>
              </a:rPr>
              <a:t>2050</a:t>
            </a:r>
          </a:p>
        </p:txBody>
      </p:sp>
      <p:pic>
        <p:nvPicPr>
          <p:cNvPr id="13" name="Picture 12" descr="Prunus_geniculata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8800" y="4605448"/>
            <a:ext cx="2671396" cy="22525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5199" y="4605448"/>
            <a:ext cx="2669740" cy="225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29200" y="6092329"/>
            <a:ext cx="81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libri"/>
              </a:rPr>
              <a:t>now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828800" y="1240344"/>
            <a:ext cx="8610600" cy="558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Abildgaardia</a:t>
            </a:r>
            <a:r>
              <a:rPr lang="en-US" sz="2800" i="1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ovata </a:t>
            </a:r>
            <a:r>
              <a:rPr lang="en-US" sz="280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flatspike</a:t>
            </a:r>
            <a:r>
              <a:rPr lang="en-US" sz="280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sedge)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828800" y="3942542"/>
            <a:ext cx="7772400" cy="662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dirty="0" err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Prunus</a:t>
            </a:r>
            <a:r>
              <a:rPr lang="en-US" sz="2800" i="1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 err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geniculata</a:t>
            </a:r>
            <a:r>
              <a:rPr lang="en-US" sz="2800" i="1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(scrub plum)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55B60A-2014-394E-96E3-F31837FC5F81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86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4670" y="0"/>
            <a:ext cx="12192000" cy="1047847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Response to Climate Change:  Models for Present &amp; Future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1720446"/>
            <a:ext cx="2641600" cy="221985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5200" y="1722687"/>
            <a:ext cx="2632261" cy="221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7733" y="1720446"/>
            <a:ext cx="2633125" cy="221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29200" y="3147065"/>
            <a:ext cx="81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libri"/>
              </a:rPr>
              <a:t>now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8667" y="314706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libri"/>
              </a:rPr>
              <a:t>2050</a:t>
            </a:r>
          </a:p>
        </p:txBody>
      </p:sp>
      <p:pic>
        <p:nvPicPr>
          <p:cNvPr id="13" name="Picture 12" descr="Prunus_geniculata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8800" y="4605448"/>
            <a:ext cx="2671396" cy="22525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5199" y="4605448"/>
            <a:ext cx="2669740" cy="225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7733" y="4636652"/>
            <a:ext cx="2633125" cy="222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29200" y="6092329"/>
            <a:ext cx="81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libri"/>
              </a:rPr>
              <a:t>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58667" y="6092329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alibri"/>
              </a:rPr>
              <a:t>2050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828800" y="1240344"/>
            <a:ext cx="8610600" cy="558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Abildgaardia</a:t>
            </a:r>
            <a:r>
              <a:rPr lang="en-US" sz="2800" i="1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ovata </a:t>
            </a:r>
            <a:r>
              <a:rPr lang="en-US" sz="280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flatspike</a:t>
            </a:r>
            <a:r>
              <a:rPr lang="en-US" sz="280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sedge)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828800" y="3942542"/>
            <a:ext cx="7772400" cy="662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dirty="0" err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Prunus</a:t>
            </a:r>
            <a:r>
              <a:rPr lang="en-US" sz="2800" i="1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 err="1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geniculata</a:t>
            </a:r>
            <a:r>
              <a:rPr lang="en-US" sz="2800" i="1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(scrub plum)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55B60A-2014-394E-96E3-F31837FC5F81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0288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Florida Plant Diversity:  Now &amp; 2050</a:t>
            </a:r>
          </a:p>
        </p:txBody>
      </p:sp>
      <p:pic>
        <p:nvPicPr>
          <p:cNvPr id="9" name="Picture 8" descr="FLallSpPres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467238"/>
            <a:ext cx="5010493" cy="50104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5443" y="4115559"/>
            <a:ext cx="228600" cy="22860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257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45443" y="4877559"/>
            <a:ext cx="228600" cy="228600"/>
          </a:xfrm>
          <a:prstGeom prst="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257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7842" y="3963160"/>
            <a:ext cx="1886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2000" dirty="0">
                <a:solidFill>
                  <a:prstClr val="black"/>
                </a:solidFill>
              </a:rPr>
              <a:t>High </a:t>
            </a:r>
          </a:p>
          <a:p>
            <a:pPr defTabSz="914363"/>
            <a:r>
              <a:rPr lang="en-US" sz="2000" dirty="0">
                <a:solidFill>
                  <a:prstClr val="black"/>
                </a:solidFill>
              </a:rPr>
              <a:t>species diversity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57842" y="4725160"/>
            <a:ext cx="1886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2000" dirty="0">
                <a:solidFill>
                  <a:prstClr val="black"/>
                </a:solidFill>
              </a:rPr>
              <a:t>Low </a:t>
            </a:r>
          </a:p>
          <a:p>
            <a:pPr defTabSz="914363"/>
            <a:r>
              <a:rPr lang="en-US" sz="2000" dirty="0">
                <a:solidFill>
                  <a:prstClr val="black"/>
                </a:solidFill>
              </a:rPr>
              <a:t>species diversity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62308" y="1359515"/>
            <a:ext cx="145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Present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DF288D-A361-944D-AFE2-266A5C0BCE52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48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0288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Florida Plant Diversity:  Now &amp; 2050</a:t>
            </a:r>
          </a:p>
        </p:txBody>
      </p:sp>
      <p:pic>
        <p:nvPicPr>
          <p:cNvPr id="9" name="Picture 8" descr="FLallSpPres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467238"/>
            <a:ext cx="5010493" cy="50104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5443" y="4115559"/>
            <a:ext cx="228600" cy="22860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257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45443" y="4877559"/>
            <a:ext cx="228600" cy="228600"/>
          </a:xfrm>
          <a:prstGeom prst="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257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7842" y="3963160"/>
            <a:ext cx="1886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2000" dirty="0">
                <a:solidFill>
                  <a:prstClr val="black"/>
                </a:solidFill>
              </a:rPr>
              <a:t>High </a:t>
            </a:r>
          </a:p>
          <a:p>
            <a:pPr defTabSz="914363"/>
            <a:r>
              <a:rPr lang="en-US" sz="2000" dirty="0">
                <a:solidFill>
                  <a:prstClr val="black"/>
                </a:solidFill>
              </a:rPr>
              <a:t>species diversity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57842" y="4725160"/>
            <a:ext cx="1886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2000" dirty="0">
                <a:solidFill>
                  <a:prstClr val="black"/>
                </a:solidFill>
              </a:rPr>
              <a:t>Low </a:t>
            </a:r>
          </a:p>
          <a:p>
            <a:pPr defTabSz="914363"/>
            <a:r>
              <a:rPr lang="en-US" sz="2000" dirty="0">
                <a:solidFill>
                  <a:prstClr val="black"/>
                </a:solidFill>
              </a:rPr>
              <a:t>species diversity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49282" y="6217350"/>
            <a:ext cx="3915842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3"/>
            <a:r>
              <a:rPr lang="en-US" sz="2571" dirty="0">
                <a:solidFill>
                  <a:prstClr val="black"/>
                </a:solidFill>
              </a:rPr>
              <a:t># </a:t>
            </a:r>
            <a:r>
              <a:rPr lang="en-US" sz="2571" dirty="0" err="1">
                <a:solidFill>
                  <a:prstClr val="black"/>
                </a:solidFill>
              </a:rPr>
              <a:t>spp</a:t>
            </a:r>
            <a:r>
              <a:rPr lang="en-US" sz="2571" dirty="0">
                <a:solidFill>
                  <a:prstClr val="black"/>
                </a:solidFill>
              </a:rPr>
              <a:t> 2050 - #</a:t>
            </a:r>
            <a:r>
              <a:rPr lang="en-US" sz="2571" dirty="0" err="1">
                <a:solidFill>
                  <a:prstClr val="black"/>
                </a:solidFill>
              </a:rPr>
              <a:t>spp</a:t>
            </a:r>
            <a:r>
              <a:rPr lang="en-US" sz="2571" dirty="0">
                <a:solidFill>
                  <a:prstClr val="black"/>
                </a:solidFill>
              </a:rPr>
              <a:t> now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49282" y="4115559"/>
            <a:ext cx="228600" cy="22860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257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49282" y="4877559"/>
            <a:ext cx="228600" cy="228600"/>
          </a:xfrm>
          <a:prstGeom prst="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257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77882" y="3963160"/>
            <a:ext cx="1886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2000" dirty="0">
                <a:solidFill>
                  <a:prstClr val="black"/>
                </a:solidFill>
              </a:rPr>
              <a:t>Gain of </a:t>
            </a:r>
          </a:p>
          <a:p>
            <a:pPr defTabSz="914363"/>
            <a:r>
              <a:rPr lang="en-US" sz="2000" dirty="0">
                <a:solidFill>
                  <a:prstClr val="black"/>
                </a:solidFill>
              </a:rPr>
              <a:t>species diversity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77882" y="4725160"/>
            <a:ext cx="1886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2000" dirty="0">
                <a:solidFill>
                  <a:prstClr val="black"/>
                </a:solidFill>
              </a:rPr>
              <a:t>Loss of </a:t>
            </a:r>
          </a:p>
          <a:p>
            <a:pPr defTabSz="914363"/>
            <a:r>
              <a:rPr lang="en-US" sz="2000" dirty="0">
                <a:solidFill>
                  <a:prstClr val="black"/>
                </a:solidFill>
              </a:rPr>
              <a:t>species diversity</a:t>
            </a:r>
          </a:p>
        </p:txBody>
      </p:sp>
      <p:pic>
        <p:nvPicPr>
          <p:cNvPr id="19" name="Picture 18" descr="2050-prese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60" y="1441057"/>
            <a:ext cx="5003442" cy="50034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2308" y="1359515"/>
            <a:ext cx="145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Present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19429" y="1359516"/>
            <a:ext cx="1115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2050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DF288D-A361-944D-AFE2-266A5C0BCE52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300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0288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Past Distribution:  Scrub Mint Clade (Naranjo 2020)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DF288D-A361-944D-AFE2-266A5C0BCE52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ree, photo&#10;&#10;Description automatically generated">
            <a:extLst>
              <a:ext uri="{FF2B5EF4-FFF2-40B4-BE49-F238E27FC236}">
                <a16:creationId xmlns:a16="http://schemas.microsoft.com/office/drawing/2014/main" id="{C0A47873-FCE4-234B-A924-CFCDAA3EB2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1300" y="1392776"/>
            <a:ext cx="8429093" cy="51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7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0288"/>
          </a:xfrm>
          <a:solidFill>
            <a:srgbClr val="CDE8BB"/>
          </a:solidFill>
        </p:spPr>
        <p:txBody>
          <a:bodyPr>
            <a:noAutofit/>
          </a:bodyPr>
          <a:lstStyle/>
          <a:p>
            <a:r>
              <a:rPr lang="en-US" sz="3667" dirty="0">
                <a:latin typeface="+mn-lt"/>
              </a:rPr>
              <a:t>Applications of Ecological Niche 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67002-2A4C-2B4C-B3DA-B448DB480992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5FF7E7-04FB-7044-87D7-CF615B368CB8}"/>
              </a:ext>
            </a:extLst>
          </p:cNvPr>
          <p:cNvSpPr txBox="1"/>
          <p:nvPr/>
        </p:nvSpPr>
        <p:spPr>
          <a:xfrm>
            <a:off x="743919" y="1689315"/>
            <a:ext cx="98976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Estimate current 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Predict future distributions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Infer past distributions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as foundation for phylogenetic diversity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Niche of polyploid compared to its diploid progenitor(s)</a:t>
            </a:r>
          </a:p>
        </p:txBody>
      </p:sp>
    </p:spTree>
    <p:extLst>
      <p:ext uri="{BB962C8B-B14F-4D97-AF65-F5344CB8AC3E}">
        <p14:creationId xmlns:p14="http://schemas.microsoft.com/office/powerpoint/2010/main" val="374468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0288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Past Distribution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DF288D-A361-944D-AFE2-266A5C0BCE52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4D42D3F1-FA0C-494E-A109-981381F64EA6}"/>
              </a:ext>
            </a:extLst>
          </p:cNvPr>
          <p:cNvPicPr/>
          <p:nvPr/>
        </p:nvPicPr>
        <p:blipFill rotWithShape="1">
          <a:blip r:embed="rId2"/>
          <a:srcRect l="3905"/>
          <a:stretch/>
        </p:blipFill>
        <p:spPr>
          <a:xfrm>
            <a:off x="5758892" y="1570274"/>
            <a:ext cx="6433108" cy="4272587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565881-909A-7B4E-9FBA-876E7F064E11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40"/>
          <a:stretch/>
        </p:blipFill>
        <p:spPr>
          <a:xfrm>
            <a:off x="340964" y="1570274"/>
            <a:ext cx="5191932" cy="3549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AFE305-A639-0149-B6ED-576D24866CC0}"/>
              </a:ext>
            </a:extLst>
          </p:cNvPr>
          <p:cNvSpPr txBox="1"/>
          <p:nvPr/>
        </p:nvSpPr>
        <p:spPr>
          <a:xfrm>
            <a:off x="632168" y="5269424"/>
            <a:ext cx="21658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PaleoClim</a:t>
            </a:r>
            <a:r>
              <a:rPr lang="en-US" sz="2800" dirty="0"/>
              <a:t>:</a:t>
            </a:r>
          </a:p>
          <a:p>
            <a:r>
              <a:rPr lang="en-US" sz="2800" dirty="0" err="1"/>
              <a:t>paleoclim.org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F94B0-686E-BA40-B472-2FF99B6EA683}"/>
              </a:ext>
            </a:extLst>
          </p:cNvPr>
          <p:cNvSpPr txBox="1"/>
          <p:nvPr/>
        </p:nvSpPr>
        <p:spPr>
          <a:xfrm>
            <a:off x="10538848" y="6285087"/>
            <a:ext cx="144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Naranjo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7B332-EDDB-264B-A7DB-B257C375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013" y="5524511"/>
            <a:ext cx="4287864" cy="10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85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0288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Computing Phylogenetic Diversity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DF288D-A361-944D-AFE2-266A5C0BCE52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865AAF38-5220-9148-B60F-32659EF9A3D5}"/>
              </a:ext>
            </a:extLst>
          </p:cNvPr>
          <p:cNvSpPr txBox="1">
            <a:spLocks/>
          </p:cNvSpPr>
          <p:nvPr/>
        </p:nvSpPr>
        <p:spPr>
          <a:xfrm>
            <a:off x="113250" y="1284288"/>
            <a:ext cx="10631956" cy="9641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Phylogenetic Diversity:</a:t>
            </a:r>
          </a:p>
          <a:p>
            <a:r>
              <a:rPr lang="en-US" dirty="0"/>
              <a:t>	</a:t>
            </a:r>
            <a:r>
              <a:rPr lang="en-US" b="0" dirty="0"/>
              <a:t>How much of the Tree of Life is present 	in a geographic area?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91952C-337A-B340-A621-2FE969EDC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2" t="24315" r="33500" b="11600"/>
          <a:stretch/>
        </p:blipFill>
        <p:spPr>
          <a:xfrm>
            <a:off x="8684668" y="2681160"/>
            <a:ext cx="3390497" cy="3451811"/>
          </a:xfrm>
          <a:prstGeom prst="rect">
            <a:avLst/>
          </a:prstGeom>
        </p:spPr>
      </p:pic>
      <p:pic>
        <p:nvPicPr>
          <p:cNvPr id="24" name="Picture 23" descr="PanhandlePointOnAlpha.pdf">
            <a:extLst>
              <a:ext uri="{FF2B5EF4-FFF2-40B4-BE49-F238E27FC236}">
                <a16:creationId xmlns:a16="http://schemas.microsoft.com/office/drawing/2014/main" id="{7A05A616-2F0B-4D43-A599-3823D23FC6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4697" y="2248420"/>
            <a:ext cx="3697510" cy="36975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DA45CC-C61F-2C4E-837D-AE4FC2B419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1221" y="2772384"/>
            <a:ext cx="2971623" cy="250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418A4C-2AAE-C44B-BDE7-AB3A8CBA4304}"/>
              </a:ext>
            </a:extLst>
          </p:cNvPr>
          <p:cNvSpPr txBox="1"/>
          <p:nvPr/>
        </p:nvSpPr>
        <p:spPr>
          <a:xfrm>
            <a:off x="3462813" y="2681160"/>
            <a:ext cx="2859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Species A</a:t>
            </a:r>
          </a:p>
          <a:p>
            <a:r>
              <a:rPr lang="en-US" sz="3200" i="1" dirty="0"/>
              <a:t>Species B</a:t>
            </a:r>
          </a:p>
          <a:p>
            <a:r>
              <a:rPr lang="en-US" sz="3200" i="1" dirty="0"/>
              <a:t>Species C</a:t>
            </a:r>
          </a:p>
          <a:p>
            <a:r>
              <a:rPr lang="en-US" sz="3200" i="1" dirty="0"/>
              <a:t>Species D</a:t>
            </a:r>
          </a:p>
          <a:p>
            <a:r>
              <a:rPr lang="en-US" sz="3200" i="1" dirty="0"/>
              <a:t>Species E</a:t>
            </a:r>
          </a:p>
          <a:p>
            <a:r>
              <a:rPr lang="en-US" sz="3200" i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6651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1524000" y="1157288"/>
            <a:ext cx="9144000" cy="14287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-46418"/>
            <a:ext cx="12192000" cy="1067183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Niche Evolution in Allopolyploids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24000" y="2172125"/>
            <a:ext cx="2625672" cy="1759791"/>
            <a:chOff x="1196578" y="1830586"/>
            <a:chExt cx="5585416" cy="3999055"/>
          </a:xfrm>
        </p:grpSpPr>
        <p:sp>
          <p:nvSpPr>
            <p:cNvPr id="17" name="Shape 544"/>
            <p:cNvSpPr/>
            <p:nvPr/>
          </p:nvSpPr>
          <p:spPr>
            <a:xfrm>
              <a:off x="3562945" y="2928938"/>
              <a:ext cx="3134320" cy="2339578"/>
            </a:xfrm>
            <a:prstGeom prst="roundRect">
              <a:avLst>
                <a:gd name="adj" fmla="val 5725"/>
              </a:avLst>
            </a:prstGeom>
            <a:solidFill>
              <a:schemeClr val="accent2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8" name="Shape 545"/>
            <p:cNvSpPr/>
            <p:nvPr/>
          </p:nvSpPr>
          <p:spPr>
            <a:xfrm>
              <a:off x="1196578" y="1830586"/>
              <a:ext cx="3473648" cy="2768203"/>
            </a:xfrm>
            <a:prstGeom prst="roundRect">
              <a:avLst>
                <a:gd name="adj" fmla="val 4839"/>
              </a:avLst>
            </a:prstGeom>
            <a:blipFill>
              <a:blip r:embed="rId2">
                <a:alphaModFix amt="67000"/>
              </a:blip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9" name="Shape 546"/>
            <p:cNvSpPr/>
            <p:nvPr/>
          </p:nvSpPr>
          <p:spPr>
            <a:xfrm>
              <a:off x="4268391" y="3929063"/>
              <a:ext cx="2116336" cy="1884164"/>
            </a:xfrm>
            <a:prstGeom prst="roundRect">
              <a:avLst>
                <a:gd name="adj" fmla="val 7109"/>
              </a:avLst>
            </a:prstGeom>
            <a:solidFill>
              <a:schemeClr val="accent5">
                <a:alpha val="66000"/>
              </a:scheme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0" name="Shape 547"/>
            <p:cNvSpPr/>
            <p:nvPr/>
          </p:nvSpPr>
          <p:spPr>
            <a:xfrm>
              <a:off x="2120533" y="2287450"/>
              <a:ext cx="1824330" cy="12829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 dirty="0"/>
                <a:t>Species A</a:t>
              </a:r>
            </a:p>
            <a:p>
              <a:pPr>
                <a:defRPr i="1"/>
              </a:pPr>
              <a:r>
                <a:rPr sz="1600" dirty="0"/>
                <a:t>2n</a:t>
              </a:r>
            </a:p>
          </p:txBody>
        </p:sp>
        <p:sp>
          <p:nvSpPr>
            <p:cNvPr id="21" name="Shape 548"/>
            <p:cNvSpPr/>
            <p:nvPr/>
          </p:nvSpPr>
          <p:spPr>
            <a:xfrm>
              <a:off x="4513690" y="4546660"/>
              <a:ext cx="1810690" cy="12829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/>
                <a:t>Species B</a:t>
              </a:r>
            </a:p>
            <a:p>
              <a:pPr>
                <a:defRPr i="1"/>
              </a:pPr>
              <a:r>
                <a:rPr sz="1600"/>
                <a:t>2n</a:t>
              </a:r>
            </a:p>
          </p:txBody>
        </p:sp>
        <p:sp>
          <p:nvSpPr>
            <p:cNvPr id="22" name="Shape 549"/>
            <p:cNvSpPr/>
            <p:nvPr/>
          </p:nvSpPr>
          <p:spPr>
            <a:xfrm>
              <a:off x="4287153" y="4054078"/>
              <a:ext cx="382170" cy="37961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3" name="Shape 550"/>
            <p:cNvSpPr/>
            <p:nvPr/>
          </p:nvSpPr>
          <p:spPr>
            <a:xfrm>
              <a:off x="4978124" y="2787512"/>
              <a:ext cx="1803870" cy="12829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/>
                <a:t>Species C</a:t>
              </a:r>
            </a:p>
            <a:p>
              <a:pPr>
                <a:defRPr i="1"/>
              </a:pPr>
              <a:r>
                <a:rPr sz="1600"/>
                <a:t>4n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444272" y="1611307"/>
            <a:ext cx="261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Niche Intermediacy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45427" y="4108595"/>
            <a:ext cx="243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Niche Contraction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592260" y="4631176"/>
            <a:ext cx="2511219" cy="1813294"/>
            <a:chOff x="1196578" y="1830586"/>
            <a:chExt cx="5270405" cy="3982641"/>
          </a:xfrm>
        </p:grpSpPr>
        <p:sp>
          <p:nvSpPr>
            <p:cNvPr id="27" name="Shape 534"/>
            <p:cNvSpPr/>
            <p:nvPr/>
          </p:nvSpPr>
          <p:spPr>
            <a:xfrm>
              <a:off x="4170164" y="3214687"/>
              <a:ext cx="1660922" cy="1384102"/>
            </a:xfrm>
            <a:prstGeom prst="roundRect">
              <a:avLst>
                <a:gd name="adj" fmla="val 9677"/>
              </a:avLst>
            </a:prstGeom>
            <a:solidFill>
              <a:schemeClr val="accent2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8" name="Shape 535"/>
            <p:cNvSpPr/>
            <p:nvPr/>
          </p:nvSpPr>
          <p:spPr>
            <a:xfrm>
              <a:off x="1196578" y="1830586"/>
              <a:ext cx="3473648" cy="2768203"/>
            </a:xfrm>
            <a:prstGeom prst="roundRect">
              <a:avLst>
                <a:gd name="adj" fmla="val 4839"/>
              </a:avLst>
            </a:prstGeom>
            <a:blipFill>
              <a:blip r:embed="rId2">
                <a:alphaModFix amt="67000"/>
              </a:blip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9" name="Shape 536"/>
            <p:cNvSpPr/>
            <p:nvPr/>
          </p:nvSpPr>
          <p:spPr>
            <a:xfrm>
              <a:off x="4268391" y="3929063"/>
              <a:ext cx="2116336" cy="1884164"/>
            </a:xfrm>
            <a:prstGeom prst="roundRect">
              <a:avLst>
                <a:gd name="adj" fmla="val 7109"/>
              </a:avLst>
            </a:prstGeom>
            <a:solidFill>
              <a:schemeClr val="accent5">
                <a:alpha val="66000"/>
              </a:scheme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0" name="Shape 537"/>
            <p:cNvSpPr/>
            <p:nvPr/>
          </p:nvSpPr>
          <p:spPr>
            <a:xfrm>
              <a:off x="2120533" y="2308935"/>
              <a:ext cx="1799897" cy="124001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 dirty="0"/>
                <a:t>Species A</a:t>
              </a:r>
            </a:p>
            <a:p>
              <a:pPr>
                <a:defRPr i="1"/>
              </a:pPr>
              <a:r>
                <a:rPr sz="1600" dirty="0"/>
                <a:t>2n</a:t>
              </a:r>
            </a:p>
          </p:txBody>
        </p:sp>
        <p:sp>
          <p:nvSpPr>
            <p:cNvPr id="31" name="Shape 538"/>
            <p:cNvSpPr/>
            <p:nvPr/>
          </p:nvSpPr>
          <p:spPr>
            <a:xfrm>
              <a:off x="4513689" y="4568145"/>
              <a:ext cx="1786440" cy="124001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 dirty="0"/>
                <a:t>Species B</a:t>
              </a:r>
            </a:p>
            <a:p>
              <a:pPr>
                <a:defRPr i="1"/>
              </a:pPr>
              <a:r>
                <a:rPr sz="1600" dirty="0"/>
                <a:t>2n</a:t>
              </a:r>
            </a:p>
          </p:txBody>
        </p:sp>
        <p:sp>
          <p:nvSpPr>
            <p:cNvPr id="32" name="Shape 539"/>
            <p:cNvSpPr/>
            <p:nvPr/>
          </p:nvSpPr>
          <p:spPr>
            <a:xfrm>
              <a:off x="4287153" y="4054078"/>
              <a:ext cx="382170" cy="37961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3" name="Shape 540"/>
            <p:cNvSpPr/>
            <p:nvPr/>
          </p:nvSpPr>
          <p:spPr>
            <a:xfrm>
              <a:off x="4687271" y="2939232"/>
              <a:ext cx="1779712" cy="124001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/>
                <a:t>Species C</a:t>
              </a:r>
            </a:p>
            <a:p>
              <a:pPr>
                <a:defRPr i="1"/>
              </a:pPr>
              <a:r>
                <a:rPr sz="1600" dirty="0"/>
                <a:t>4n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961056" y="1628766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Niche Expansion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054375" y="2155629"/>
            <a:ext cx="3497286" cy="1812728"/>
            <a:chOff x="1196578" y="1830586"/>
            <a:chExt cx="7500938" cy="3982641"/>
          </a:xfrm>
        </p:grpSpPr>
        <p:sp>
          <p:nvSpPr>
            <p:cNvPr id="36" name="Shape 524"/>
            <p:cNvSpPr/>
            <p:nvPr/>
          </p:nvSpPr>
          <p:spPr>
            <a:xfrm>
              <a:off x="4268391" y="1830586"/>
              <a:ext cx="4429125" cy="3250406"/>
            </a:xfrm>
            <a:prstGeom prst="roundRect">
              <a:avLst>
                <a:gd name="adj" fmla="val 4121"/>
              </a:avLst>
            </a:prstGeom>
            <a:solidFill>
              <a:schemeClr val="accent2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7" name="Shape 525"/>
            <p:cNvSpPr/>
            <p:nvPr/>
          </p:nvSpPr>
          <p:spPr>
            <a:xfrm>
              <a:off x="1196578" y="1830586"/>
              <a:ext cx="3473648" cy="2768203"/>
            </a:xfrm>
            <a:prstGeom prst="roundRect">
              <a:avLst>
                <a:gd name="adj" fmla="val 4839"/>
              </a:avLst>
            </a:prstGeom>
            <a:blipFill>
              <a:blip r:embed="rId2">
                <a:alphaModFix amt="67000"/>
              </a:blip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8" name="Shape 526"/>
            <p:cNvSpPr/>
            <p:nvPr/>
          </p:nvSpPr>
          <p:spPr>
            <a:xfrm>
              <a:off x="4268391" y="3929063"/>
              <a:ext cx="2116336" cy="1884164"/>
            </a:xfrm>
            <a:prstGeom prst="roundRect">
              <a:avLst>
                <a:gd name="adj" fmla="val 7109"/>
              </a:avLst>
            </a:prstGeom>
            <a:solidFill>
              <a:schemeClr val="accent5">
                <a:alpha val="66000"/>
              </a:scheme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9" name="Shape 527"/>
            <p:cNvSpPr/>
            <p:nvPr/>
          </p:nvSpPr>
          <p:spPr>
            <a:xfrm>
              <a:off x="2120533" y="2308739"/>
              <a:ext cx="1839385" cy="12404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/>
                <a:t>Species A</a:t>
              </a:r>
            </a:p>
            <a:p>
              <a:pPr>
                <a:defRPr i="1"/>
              </a:pPr>
              <a:r>
                <a:rPr sz="1600"/>
                <a:t>2n</a:t>
              </a:r>
            </a:p>
          </p:txBody>
        </p:sp>
        <p:sp>
          <p:nvSpPr>
            <p:cNvPr id="40" name="Shape 528"/>
            <p:cNvSpPr/>
            <p:nvPr/>
          </p:nvSpPr>
          <p:spPr>
            <a:xfrm>
              <a:off x="4513688" y="4567952"/>
              <a:ext cx="1825633" cy="12404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 dirty="0"/>
                <a:t>Species B</a:t>
              </a:r>
            </a:p>
            <a:p>
              <a:pPr>
                <a:defRPr i="1"/>
              </a:pPr>
              <a:r>
                <a:rPr sz="1600" dirty="0"/>
                <a:t>2n</a:t>
              </a:r>
            </a:p>
          </p:txBody>
        </p:sp>
        <p:sp>
          <p:nvSpPr>
            <p:cNvPr id="41" name="Shape 529"/>
            <p:cNvSpPr/>
            <p:nvPr/>
          </p:nvSpPr>
          <p:spPr>
            <a:xfrm>
              <a:off x="4287153" y="4054078"/>
              <a:ext cx="382170" cy="37961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42" name="Shape 531"/>
            <p:cNvSpPr/>
            <p:nvPr/>
          </p:nvSpPr>
          <p:spPr>
            <a:xfrm>
              <a:off x="5969317" y="2505190"/>
              <a:ext cx="1818757" cy="12404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/>
                <a:t>Species C</a:t>
              </a:r>
            </a:p>
            <a:p>
              <a:pPr>
                <a:defRPr i="1"/>
              </a:pPr>
              <a:r>
                <a:rPr sz="1600"/>
                <a:t>4n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967986" y="4096536"/>
            <a:ext cx="1930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Niche Novelty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054375" y="4602359"/>
            <a:ext cx="3325831" cy="1819328"/>
            <a:chOff x="1196578" y="1830586"/>
            <a:chExt cx="6893719" cy="3982641"/>
          </a:xfrm>
        </p:grpSpPr>
        <p:sp>
          <p:nvSpPr>
            <p:cNvPr id="45" name="Shape 554"/>
            <p:cNvSpPr/>
            <p:nvPr/>
          </p:nvSpPr>
          <p:spPr>
            <a:xfrm>
              <a:off x="1196578" y="1830586"/>
              <a:ext cx="3473648" cy="2768203"/>
            </a:xfrm>
            <a:prstGeom prst="roundRect">
              <a:avLst>
                <a:gd name="adj" fmla="val 4839"/>
              </a:avLst>
            </a:prstGeom>
            <a:blipFill>
              <a:blip r:embed="rId2">
                <a:alphaModFix amt="67000"/>
              </a:blip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46" name="Shape 555"/>
            <p:cNvSpPr/>
            <p:nvPr/>
          </p:nvSpPr>
          <p:spPr>
            <a:xfrm>
              <a:off x="4268391" y="3929063"/>
              <a:ext cx="2116336" cy="1884164"/>
            </a:xfrm>
            <a:prstGeom prst="roundRect">
              <a:avLst>
                <a:gd name="adj" fmla="val 7109"/>
              </a:avLst>
            </a:prstGeom>
            <a:solidFill>
              <a:schemeClr val="accent5">
                <a:alpha val="66000"/>
              </a:scheme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47" name="Shape 556"/>
            <p:cNvSpPr/>
            <p:nvPr/>
          </p:nvSpPr>
          <p:spPr>
            <a:xfrm>
              <a:off x="2120533" y="2310991"/>
              <a:ext cx="1777631" cy="1235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 dirty="0"/>
                <a:t>Species A</a:t>
              </a:r>
            </a:p>
            <a:p>
              <a:pPr>
                <a:defRPr i="1"/>
              </a:pPr>
              <a:r>
                <a:rPr sz="1600" dirty="0"/>
                <a:t>2n</a:t>
              </a:r>
            </a:p>
          </p:txBody>
        </p:sp>
        <p:sp>
          <p:nvSpPr>
            <p:cNvPr id="48" name="Shape 557"/>
            <p:cNvSpPr/>
            <p:nvPr/>
          </p:nvSpPr>
          <p:spPr>
            <a:xfrm>
              <a:off x="4513689" y="4570199"/>
              <a:ext cx="1764341" cy="1235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/>
                <a:t>Species B</a:t>
              </a:r>
            </a:p>
            <a:p>
              <a:pPr>
                <a:defRPr i="1"/>
              </a:pPr>
              <a:r>
                <a:rPr sz="1600"/>
                <a:t>2n</a:t>
              </a:r>
            </a:p>
          </p:txBody>
        </p:sp>
        <p:sp>
          <p:nvSpPr>
            <p:cNvPr id="49" name="Shape 558"/>
            <p:cNvSpPr/>
            <p:nvPr/>
          </p:nvSpPr>
          <p:spPr>
            <a:xfrm>
              <a:off x="4287153" y="4054078"/>
              <a:ext cx="382170" cy="37961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50" name="Shape 559"/>
            <p:cNvSpPr/>
            <p:nvPr/>
          </p:nvSpPr>
          <p:spPr>
            <a:xfrm>
              <a:off x="5116711" y="1964531"/>
              <a:ext cx="2973586" cy="1643063"/>
            </a:xfrm>
            <a:prstGeom prst="roundRect">
              <a:avLst>
                <a:gd name="adj" fmla="val 8152"/>
              </a:avLst>
            </a:prstGeom>
            <a:solidFill>
              <a:schemeClr val="accent2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51" name="Shape 560"/>
            <p:cNvSpPr/>
            <p:nvPr/>
          </p:nvSpPr>
          <p:spPr>
            <a:xfrm>
              <a:off x="5897881" y="2177044"/>
              <a:ext cx="1757695" cy="12359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600"/>
                <a:t>Species C</a:t>
              </a:r>
            </a:p>
            <a:p>
              <a:pPr>
                <a:defRPr i="1"/>
              </a:pPr>
              <a:r>
                <a:rPr sz="1600"/>
                <a:t>4n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9907497" y="6418432"/>
            <a:ext cx="3413392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Marchant et al. 2016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FE2F00D-63F4-E241-BD3C-4D0D0403D5C4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12A57C45-0515-4740-8BD1-E65232DF34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740" y="-46418"/>
            <a:ext cx="1693261" cy="169326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BEEDA4D-201C-3848-8130-02000F37DE46}"/>
              </a:ext>
            </a:extLst>
          </p:cNvPr>
          <p:cNvSpPr/>
          <p:nvPr/>
        </p:nvSpPr>
        <p:spPr>
          <a:xfrm>
            <a:off x="10651685" y="1611307"/>
            <a:ext cx="1488036" cy="883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71" dirty="0"/>
              <a:t>Blaine </a:t>
            </a:r>
          </a:p>
          <a:p>
            <a:pPr algn="ctr"/>
            <a:r>
              <a:rPr lang="en-US" sz="2571" dirty="0"/>
              <a:t>Marchant</a:t>
            </a:r>
          </a:p>
        </p:txBody>
      </p:sp>
    </p:spTree>
    <p:extLst>
      <p:ext uri="{BB962C8B-B14F-4D97-AF65-F5344CB8AC3E}">
        <p14:creationId xmlns:p14="http://schemas.microsoft.com/office/powerpoint/2010/main" val="2239896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9153" y="1491258"/>
            <a:ext cx="3158192" cy="2625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download (1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6736" y="2728019"/>
            <a:ext cx="2705695" cy="1491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DSCN1197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1323" y="5606212"/>
            <a:ext cx="2435109" cy="1823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download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06349" y="-5723"/>
            <a:ext cx="1705763" cy="2130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19536" y="1491258"/>
            <a:ext cx="3239211" cy="2625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48533" y="4075921"/>
            <a:ext cx="3494936" cy="2804404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/>
          <p:nvPr/>
        </p:nvSpPr>
        <p:spPr>
          <a:xfrm>
            <a:off x="1587696" y="4108965"/>
            <a:ext cx="1955665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800" b="1" i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66"/>
              <a:t>Asplenium rhizophyllum</a:t>
            </a:r>
          </a:p>
          <a:p>
            <a:pPr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66"/>
              <a:t>(2n)</a:t>
            </a:r>
          </a:p>
        </p:txBody>
      </p:sp>
      <p:sp>
        <p:nvSpPr>
          <p:cNvPr id="581" name="Shape 581"/>
          <p:cNvSpPr/>
          <p:nvPr/>
        </p:nvSpPr>
        <p:spPr>
          <a:xfrm>
            <a:off x="8626391" y="4108965"/>
            <a:ext cx="1776128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800" b="1" i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66"/>
              <a:t>Asplenium montanum</a:t>
            </a:r>
          </a:p>
          <a:p>
            <a:pPr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66"/>
              <a:t>(2n)</a:t>
            </a:r>
          </a:p>
        </p:txBody>
      </p:sp>
      <p:sp>
        <p:nvSpPr>
          <p:cNvPr id="582" name="Shape 582"/>
          <p:cNvSpPr/>
          <p:nvPr/>
        </p:nvSpPr>
        <p:spPr>
          <a:xfrm>
            <a:off x="7781131" y="5439489"/>
            <a:ext cx="192039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800" b="1" i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66"/>
              <a:t>Asplenium pinnatifidum</a:t>
            </a:r>
          </a:p>
          <a:p>
            <a:pPr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66"/>
              <a:t>(4n)</a:t>
            </a:r>
          </a:p>
        </p:txBody>
      </p:sp>
      <p:sp>
        <p:nvSpPr>
          <p:cNvPr id="583" name="Shape 583"/>
          <p:cNvSpPr/>
          <p:nvPr/>
        </p:nvSpPr>
        <p:spPr>
          <a:xfrm rot="5400000">
            <a:off x="5625493" y="2982517"/>
            <a:ext cx="892969" cy="892969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8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84" name="Shape 584"/>
          <p:cNvSpPr/>
          <p:nvPr/>
        </p:nvSpPr>
        <p:spPr>
          <a:xfrm>
            <a:off x="5219096" y="3340183"/>
            <a:ext cx="89287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Polyploidy</a:t>
            </a:r>
          </a:p>
        </p:txBody>
      </p:sp>
      <p:sp>
        <p:nvSpPr>
          <p:cNvPr id="585" name="Shape 585"/>
          <p:cNvSpPr/>
          <p:nvPr/>
        </p:nvSpPr>
        <p:spPr>
          <a:xfrm>
            <a:off x="5875348" y="2242778"/>
            <a:ext cx="387928" cy="72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6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219"/>
              <a:t>+</a:t>
            </a:r>
          </a:p>
        </p:txBody>
      </p:sp>
      <p:pic>
        <p:nvPicPr>
          <p:cNvPr id="586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01676" y="-22324"/>
            <a:ext cx="2339578" cy="2080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454147" y="2065692"/>
            <a:ext cx="2699270" cy="2238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01676" y="3444202"/>
            <a:ext cx="2856490" cy="2625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asted-imag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685829" y="-100742"/>
            <a:ext cx="1517202" cy="2502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pasted-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536560" y="3947622"/>
            <a:ext cx="3159099" cy="297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pasted-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189888" y="-131845"/>
            <a:ext cx="3494936" cy="2029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198691" y="-58043"/>
            <a:ext cx="1605634" cy="322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635872" y="4857751"/>
            <a:ext cx="1357313" cy="20181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883336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86"/>
          <p:cNvSpPr/>
          <p:nvPr/>
        </p:nvSpPr>
        <p:spPr>
          <a:xfrm>
            <a:off x="1655633" y="1341439"/>
            <a:ext cx="4980245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Niche Intermediacy </a:t>
            </a:r>
          </a:p>
          <a:p>
            <a:r>
              <a:rPr sz="2000" dirty="0"/>
              <a:t>Breadth: Parent &lt; Polyploid &lt; Parent</a:t>
            </a:r>
          </a:p>
          <a:p>
            <a:r>
              <a:rPr sz="2000" dirty="0"/>
              <a:t>Overlap: Polyploid &gt; 0.3 </a:t>
            </a:r>
          </a:p>
        </p:txBody>
      </p:sp>
      <p:pic>
        <p:nvPicPr>
          <p:cNvPr id="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633" y="2336904"/>
            <a:ext cx="6497767" cy="449549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8153400" y="4740896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Nickrent</a:t>
            </a:r>
            <a:r>
              <a:rPr lang="en-US" sz="1200" dirty="0">
                <a:solidFill>
                  <a:srgbClr val="000000"/>
                </a:solidFill>
              </a:rPr>
              <a:t>, D.L. et al. 2006 onwards. </a:t>
            </a:r>
            <a:r>
              <a:rPr lang="en-US" sz="1200" i="1" dirty="0" err="1">
                <a:solidFill>
                  <a:srgbClr val="000000"/>
                </a:solidFill>
              </a:rPr>
              <a:t>PhytoImages</a:t>
            </a:r>
            <a:r>
              <a:rPr lang="en-US" sz="1200" dirty="0">
                <a:solidFill>
                  <a:srgbClr val="000000"/>
                </a:solidFill>
              </a:rPr>
              <a:t>. </a:t>
            </a:r>
          </a:p>
          <a:p>
            <a:r>
              <a:rPr lang="en-US" sz="1200" dirty="0">
                <a:solidFill>
                  <a:srgbClr val="000000"/>
                </a:solidFill>
              </a:rPr>
              <a:t>http://</a:t>
            </a:r>
            <a:r>
              <a:rPr lang="en-US" sz="1200" dirty="0" err="1">
                <a:solidFill>
                  <a:srgbClr val="000000"/>
                </a:solidFill>
              </a:rPr>
              <a:t>www.phytoimages.siu.edu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724" y="2633537"/>
            <a:ext cx="2503901" cy="16755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1" y="4319697"/>
            <a:ext cx="2311338" cy="4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71" i="1" dirty="0" err="1"/>
              <a:t>Dryopteris</a:t>
            </a:r>
            <a:r>
              <a:rPr lang="en-US" sz="2571" i="1" dirty="0"/>
              <a:t> </a:t>
            </a:r>
            <a:r>
              <a:rPr lang="en-US" sz="2571" i="1" dirty="0" err="1"/>
              <a:t>celsa</a:t>
            </a:r>
            <a:endParaRPr lang="en-US" sz="2571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32E9BB-ED35-F34E-9E3A-CE74DA98E995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B685E83D-6D5B-E24B-B873-9237C249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418"/>
            <a:ext cx="12192000" cy="1067183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Niche Evolution in Allopolyploids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09B2B7-9612-634D-8ABA-D54078F11C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740" y="-46418"/>
            <a:ext cx="1693261" cy="16932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8BC3B9-7CC0-0743-8DD9-BDED0B4E695C}"/>
              </a:ext>
            </a:extLst>
          </p:cNvPr>
          <p:cNvSpPr/>
          <p:nvPr/>
        </p:nvSpPr>
        <p:spPr>
          <a:xfrm>
            <a:off x="10647074" y="1655293"/>
            <a:ext cx="1199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Blaine </a:t>
            </a:r>
          </a:p>
          <a:p>
            <a:pPr algn="ctr"/>
            <a:r>
              <a:rPr lang="en-US" sz="2000" dirty="0"/>
              <a:t>Marchant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D48FC2-D02A-1E4A-BBE6-76539948AE8B}"/>
              </a:ext>
            </a:extLst>
          </p:cNvPr>
          <p:cNvSpPr txBox="1"/>
          <p:nvPr/>
        </p:nvSpPr>
        <p:spPr>
          <a:xfrm>
            <a:off x="9907497" y="6418432"/>
            <a:ext cx="3413392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Marchant et al. 2016</a:t>
            </a:r>
          </a:p>
        </p:txBody>
      </p:sp>
    </p:spTree>
    <p:extLst>
      <p:ext uri="{BB962C8B-B14F-4D97-AF65-F5344CB8AC3E}">
        <p14:creationId xmlns:p14="http://schemas.microsoft.com/office/powerpoint/2010/main" val="208402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7139" y="1550443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13 allopolyploids &amp; parents</a:t>
            </a:r>
          </a:p>
          <a:p>
            <a:r>
              <a:rPr lang="en-US" sz="3000" dirty="0"/>
              <a:t>Niche intermediacy:	8</a:t>
            </a:r>
          </a:p>
          <a:p>
            <a:r>
              <a:rPr lang="en-US" sz="3000" dirty="0"/>
              <a:t>Niche contraction:	2</a:t>
            </a:r>
          </a:p>
          <a:p>
            <a:r>
              <a:rPr lang="en-US" sz="3000" dirty="0"/>
              <a:t>Niche expansion:	2</a:t>
            </a:r>
          </a:p>
          <a:p>
            <a:r>
              <a:rPr lang="en-US" sz="3000" dirty="0"/>
              <a:t>Niche novelty:		1</a:t>
            </a:r>
          </a:p>
          <a:p>
            <a:endParaRPr lang="en-US" sz="3000" dirty="0"/>
          </a:p>
          <a:p>
            <a:r>
              <a:rPr lang="en-US" sz="3000" dirty="0"/>
              <a:t>More cases are needed!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254147" y="2861761"/>
            <a:ext cx="4263221" cy="3245756"/>
            <a:chOff x="4730146" y="2861761"/>
            <a:chExt cx="4263221" cy="3245756"/>
          </a:xfrm>
        </p:grpSpPr>
        <p:grpSp>
          <p:nvGrpSpPr>
            <p:cNvPr id="3" name="Group 2"/>
            <p:cNvGrpSpPr/>
            <p:nvPr/>
          </p:nvGrpSpPr>
          <p:grpSpPr>
            <a:xfrm>
              <a:off x="4730146" y="2861761"/>
              <a:ext cx="4263221" cy="3245756"/>
              <a:chOff x="-22324" y="-22324"/>
              <a:chExt cx="9193982" cy="6902648"/>
            </a:xfrm>
          </p:grpSpPr>
          <p:pic>
            <p:nvPicPr>
              <p:cNvPr id="11" name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995153" y="1491258"/>
                <a:ext cx="3158192" cy="262532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2" name="download (1)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732735" y="2728019"/>
                <a:ext cx="2705695" cy="149125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4" name="download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382348" y="-5723"/>
                <a:ext cx="1705763" cy="2130082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5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4465" y="1491258"/>
                <a:ext cx="3239211" cy="262532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6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824532" y="4075920"/>
                <a:ext cx="3494936" cy="280440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7" name="Shape 580"/>
              <p:cNvSpPr/>
              <p:nvPr/>
            </p:nvSpPr>
            <p:spPr>
              <a:xfrm>
                <a:off x="63698" y="3848858"/>
                <a:ext cx="4217550" cy="9819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pPr>
                  <a:defRPr sz="1800" b="1" i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sz="1266"/>
                  <a:t>Asplenium rhizophyllum</a:t>
                </a:r>
              </a:p>
              <a:p>
                <a:pPr>
                  <a:defRPr sz="18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sz="1266"/>
                  <a:t>(2n)</a:t>
                </a:r>
              </a:p>
            </p:txBody>
          </p:sp>
          <p:sp>
            <p:nvSpPr>
              <p:cNvPr id="20" name="Shape 583"/>
              <p:cNvSpPr/>
              <p:nvPr/>
            </p:nvSpPr>
            <p:spPr>
              <a:xfrm rot="5400000">
                <a:off x="4101492" y="2982516"/>
                <a:ext cx="892969" cy="892969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blipFill>
                <a:blip r:embed="rId7"/>
              </a:blipFill>
              <a:ln w="12700"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21" name="Shape 584"/>
              <p:cNvSpPr/>
              <p:nvPr/>
            </p:nvSpPr>
            <p:spPr>
              <a:xfrm>
                <a:off x="3695096" y="3189811"/>
                <a:ext cx="1925553" cy="5676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>
                <a:lvl1pPr>
                  <a:defRPr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1266"/>
                  <a:t>Polyploidy</a:t>
                </a:r>
              </a:p>
            </p:txBody>
          </p:sp>
          <p:sp>
            <p:nvSpPr>
              <p:cNvPr id="22" name="Shape 585"/>
              <p:cNvSpPr/>
              <p:nvPr/>
            </p:nvSpPr>
            <p:spPr>
              <a:xfrm>
                <a:off x="4351350" y="1836380"/>
                <a:ext cx="836598" cy="153421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>
                <a:lvl1pPr>
                  <a:defRPr sz="60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4219"/>
                  <a:t>+</a:t>
                </a:r>
              </a:p>
            </p:txBody>
          </p:sp>
          <p:pic>
            <p:nvPicPr>
              <p:cNvPr id="23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22324" y="-22324"/>
                <a:ext cx="2339578" cy="208061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930147" y="2065691"/>
                <a:ext cx="2699270" cy="2238419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" name="pasted-image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-22324" y="3444201"/>
                <a:ext cx="2856490" cy="2625329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6" name="pasted-image.pdf"/>
              <p:cNvPicPr>
                <a:picLocks noChangeAspect="1"/>
              </p:cNvPicPr>
              <p:nvPr/>
            </p:nvPicPr>
            <p:blipFill rotWithShape="1">
              <a:blip r:embed="rId11">
                <a:extLst/>
              </a:blip>
              <a:srcRect t="3618"/>
              <a:stretch/>
            </p:blipFill>
            <p:spPr>
              <a:xfrm>
                <a:off x="2161829" y="-10190"/>
                <a:ext cx="1517202" cy="241227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7" name="pasted-image.pdf"/>
              <p:cNvPicPr>
                <a:picLocks noChangeAspect="1"/>
              </p:cNvPicPr>
              <p:nvPr/>
            </p:nvPicPr>
            <p:blipFill rotWithShape="1">
              <a:blip r:embed="rId12">
                <a:extLst/>
              </a:blip>
              <a:srcRect b="2183"/>
              <a:stretch/>
            </p:blipFill>
            <p:spPr>
              <a:xfrm>
                <a:off x="6012560" y="3947625"/>
                <a:ext cx="3159098" cy="290717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df"/>
              <p:cNvPicPr>
                <a:picLocks noChangeAspect="1"/>
              </p:cNvPicPr>
              <p:nvPr/>
            </p:nvPicPr>
            <p:blipFill rotWithShape="1">
              <a:blip r:embed="rId13">
                <a:extLst/>
              </a:blip>
              <a:srcRect t="5993" b="-1"/>
              <a:stretch/>
            </p:blipFill>
            <p:spPr>
              <a:xfrm>
                <a:off x="5665887" y="-10192"/>
                <a:ext cx="3494936" cy="190823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9" name="pasted-image.pdf"/>
              <p:cNvPicPr>
                <a:picLocks noChangeAspect="1"/>
              </p:cNvPicPr>
              <p:nvPr/>
            </p:nvPicPr>
            <p:blipFill rotWithShape="1">
              <a:blip r:embed="rId14">
                <a:extLst/>
              </a:blip>
              <a:srcRect t="1484"/>
              <a:stretch/>
            </p:blipFill>
            <p:spPr>
              <a:xfrm>
                <a:off x="4674690" y="-10192"/>
                <a:ext cx="1605635" cy="317576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0" name="pasted-image.pd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2111871" y="4857750"/>
                <a:ext cx="1357313" cy="201810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pic>
          <p:nvPicPr>
            <p:cNvPr id="31" name="DSCN1197.jpg"/>
            <p:cNvPicPr>
              <a:picLocks noChangeAspect="1"/>
            </p:cNvPicPr>
            <p:nvPr/>
          </p:nvPicPr>
          <p:blipFill rotWithShape="1">
            <a:blip r:embed="rId16">
              <a:extLst/>
            </a:blip>
            <a:srcRect l="6071" r="-6071" b="31765"/>
            <a:stretch/>
          </p:blipFill>
          <p:spPr>
            <a:xfrm>
              <a:off x="4748743" y="5510505"/>
              <a:ext cx="1129152" cy="585009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A3CC03-74F0-9E4A-90A8-0631A9CFD85E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9D87DCFC-3239-C044-A81C-EB4F1464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418"/>
            <a:ext cx="12192000" cy="1067183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Niche Evolution in Allopolyploids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E2D8EF7-2FD9-994A-B7C6-4A1B21E6BB2E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7368" y="-46418"/>
            <a:ext cx="1693261" cy="169326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2055A56-5C98-1E4E-8573-C56109B9866A}"/>
              </a:ext>
            </a:extLst>
          </p:cNvPr>
          <p:cNvSpPr/>
          <p:nvPr/>
        </p:nvSpPr>
        <p:spPr>
          <a:xfrm>
            <a:off x="10681310" y="1657980"/>
            <a:ext cx="1365374" cy="810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33" dirty="0"/>
              <a:t>Blaine </a:t>
            </a:r>
          </a:p>
          <a:p>
            <a:pPr algn="ctr"/>
            <a:r>
              <a:rPr lang="en-US" sz="2333" dirty="0"/>
              <a:t>Marchant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68A0F3-8DC2-1244-A8A1-A2BD1549B849}"/>
              </a:ext>
            </a:extLst>
          </p:cNvPr>
          <p:cNvSpPr txBox="1"/>
          <p:nvPr/>
        </p:nvSpPr>
        <p:spPr>
          <a:xfrm>
            <a:off x="9907497" y="6418432"/>
            <a:ext cx="3413392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Marchant et al. 2016</a:t>
            </a:r>
          </a:p>
        </p:txBody>
      </p:sp>
    </p:spTree>
    <p:extLst>
      <p:ext uri="{BB962C8B-B14F-4D97-AF65-F5344CB8AC3E}">
        <p14:creationId xmlns:p14="http://schemas.microsoft.com/office/powerpoint/2010/main" val="3812367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A3CC03-74F0-9E4A-90A8-0631A9CFD85E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9D87DCFC-3239-C044-A81C-EB4F1464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418"/>
            <a:ext cx="12192000" cy="1067183"/>
          </a:xfrm>
          <a:solidFill>
            <a:srgbClr val="CDE8BB"/>
          </a:solidFill>
        </p:spPr>
        <p:txBody>
          <a:bodyPr>
            <a:normAutofit/>
          </a:bodyPr>
          <a:lstStyle/>
          <a:p>
            <a:r>
              <a:rPr lang="en-US" sz="3667" dirty="0">
                <a:latin typeface="+mn-lt"/>
              </a:rPr>
              <a:t>Niche Evolution in </a:t>
            </a:r>
            <a:r>
              <a:rPr lang="en-US" sz="3667" dirty="0" err="1">
                <a:latin typeface="+mn-lt"/>
              </a:rPr>
              <a:t>Autopolyploids</a:t>
            </a:r>
            <a:endParaRPr lang="en-US" sz="3667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0D8AD-1BDA-D946-B9DB-FC0BB39E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13"/>
          <a:stretch/>
        </p:blipFill>
        <p:spPr>
          <a:xfrm>
            <a:off x="191361" y="2644626"/>
            <a:ext cx="7035800" cy="1274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74D07-0336-4245-B851-113A86AD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39446"/>
            <a:ext cx="5854700" cy="2298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04A2664-15BE-B748-A209-BCA84DC92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701"/>
          <a:stretch/>
        </p:blipFill>
        <p:spPr>
          <a:xfrm>
            <a:off x="191361" y="1433095"/>
            <a:ext cx="7035800" cy="1299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E5B0FE-5BEC-8C48-8571-26FC80A4D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5" r="6181"/>
          <a:stretch/>
        </p:blipFill>
        <p:spPr>
          <a:xfrm>
            <a:off x="2898183" y="4139446"/>
            <a:ext cx="3037668" cy="2504289"/>
          </a:xfrm>
          <a:prstGeom prst="rect">
            <a:avLst/>
          </a:prstGeom>
        </p:spPr>
      </p:pic>
      <p:pic>
        <p:nvPicPr>
          <p:cNvPr id="41" name="Picture 14" descr="884402">
            <a:extLst>
              <a:ext uri="{FF2B5EF4-FFF2-40B4-BE49-F238E27FC236}">
                <a16:creationId xmlns:a16="http://schemas.microsoft.com/office/drawing/2014/main" id="{CE94B156-746E-7644-A507-0088CF48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62" y="1492519"/>
            <a:ext cx="2051902" cy="214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FFEB3-5C68-F147-95B5-9DE4A126B8BD}"/>
              </a:ext>
            </a:extLst>
          </p:cNvPr>
          <p:cNvSpPr txBox="1"/>
          <p:nvPr/>
        </p:nvSpPr>
        <p:spPr>
          <a:xfrm>
            <a:off x="9952164" y="3097166"/>
            <a:ext cx="184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Tolmiea</a:t>
            </a:r>
            <a:r>
              <a:rPr lang="en-US" i="1" dirty="0"/>
              <a:t> </a:t>
            </a:r>
            <a:r>
              <a:rPr lang="en-US" i="1" dirty="0" err="1"/>
              <a:t>menziesii</a:t>
            </a:r>
            <a:endParaRPr lang="en-US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9CAF9-CED0-2648-9DFC-A63859B0DF92}"/>
              </a:ext>
            </a:extLst>
          </p:cNvPr>
          <p:cNvSpPr txBox="1"/>
          <p:nvPr/>
        </p:nvSpPr>
        <p:spPr>
          <a:xfrm>
            <a:off x="1160091" y="6253480"/>
            <a:ext cx="165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Galax </a:t>
            </a:r>
            <a:r>
              <a:rPr lang="en-US" i="1" dirty="0" err="1"/>
              <a:t>urceolata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1562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0288"/>
          </a:xfrm>
          <a:solidFill>
            <a:srgbClr val="CDE8BB"/>
          </a:solidFill>
        </p:spPr>
        <p:txBody>
          <a:bodyPr>
            <a:noAutofit/>
          </a:bodyPr>
          <a:lstStyle/>
          <a:p>
            <a:r>
              <a:rPr lang="en-US" sz="3667" dirty="0">
                <a:latin typeface="+mn-lt"/>
              </a:rPr>
              <a:t>Florida Plant Diversity in a Changing Climate: Present &amp; Future</a:t>
            </a:r>
          </a:p>
        </p:txBody>
      </p:sp>
      <p:pic>
        <p:nvPicPr>
          <p:cNvPr id="9" name="Picture 8" descr="bioclim5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1474" y="1410004"/>
            <a:ext cx="4305043" cy="3563478"/>
          </a:xfrm>
          <a:prstGeom prst="rect">
            <a:avLst/>
          </a:prstGeom>
        </p:spPr>
      </p:pic>
      <p:pic>
        <p:nvPicPr>
          <p:cNvPr id="10" name="Picture 3" descr="139652a1-sized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191" y="1476757"/>
            <a:ext cx="2426253" cy="349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233750" y="510809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176" lvl="1" algn="ctr">
              <a:buClr>
                <a:srgbClr val="B97C3F"/>
              </a:buClr>
            </a:pPr>
            <a:r>
              <a:rPr lang="en-US" sz="2800" b="1" dirty="0">
                <a:solidFill>
                  <a:srgbClr val="376092"/>
                </a:solidFill>
                <a:latin typeface="Calibri"/>
              </a:rPr>
              <a:t>Julie Allen, Charlotte </a:t>
            </a:r>
            <a:r>
              <a:rPr lang="en-US" sz="2800" b="1" dirty="0" err="1">
                <a:solidFill>
                  <a:srgbClr val="376092"/>
                </a:solidFill>
                <a:latin typeface="Calibri"/>
              </a:rPr>
              <a:t>Germain</a:t>
            </a:r>
            <a:r>
              <a:rPr lang="en-US" sz="2800" b="1" dirty="0">
                <a:solidFill>
                  <a:srgbClr val="376092"/>
                </a:solidFill>
                <a:latin typeface="Calibri"/>
              </a:rPr>
              <a:t>-Aubrey,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33750" y="558439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176" lvl="1" algn="ctr">
              <a:buClr>
                <a:srgbClr val="B97C3F"/>
              </a:buClr>
            </a:pPr>
            <a:r>
              <a:rPr lang="en-US" sz="2000" dirty="0">
                <a:solidFill>
                  <a:srgbClr val="376092"/>
                </a:solidFill>
              </a:rPr>
              <a:t>K. </a:t>
            </a:r>
            <a:r>
              <a:rPr lang="en-US" sz="2000" dirty="0" err="1">
                <a:solidFill>
                  <a:srgbClr val="376092"/>
                </a:solidFill>
              </a:rPr>
              <a:t>Neubig</a:t>
            </a:r>
            <a:r>
              <a:rPr lang="en-US" sz="2000" dirty="0">
                <a:solidFill>
                  <a:srgbClr val="376092"/>
                </a:solidFill>
              </a:rPr>
              <a:t>, L. </a:t>
            </a:r>
            <a:r>
              <a:rPr lang="en-US" sz="2000" dirty="0" err="1">
                <a:solidFill>
                  <a:srgbClr val="376092"/>
                </a:solidFill>
              </a:rPr>
              <a:t>Majure</a:t>
            </a:r>
            <a:r>
              <a:rPr lang="en-US" sz="2000" dirty="0">
                <a:solidFill>
                  <a:srgbClr val="376092"/>
                </a:solidFill>
              </a:rPr>
              <a:t>, R. Abbott, M. Whitten, N. </a:t>
            </a:r>
            <a:r>
              <a:rPr lang="en-US" sz="2000" dirty="0" err="1">
                <a:solidFill>
                  <a:srgbClr val="376092"/>
                </a:solidFill>
              </a:rPr>
              <a:t>Barve</a:t>
            </a:r>
            <a:r>
              <a:rPr lang="en-US" sz="2000" dirty="0">
                <a:solidFill>
                  <a:srgbClr val="376092"/>
                </a:solidFill>
              </a:rPr>
              <a:t>, H. Owens, </a:t>
            </a:r>
          </a:p>
          <a:p>
            <a:pPr marL="393176" lvl="1" algn="ctr">
              <a:buClr>
                <a:srgbClr val="B97C3F"/>
              </a:buClr>
            </a:pPr>
            <a:r>
              <a:rPr lang="en-US" sz="2000" dirty="0">
                <a:solidFill>
                  <a:srgbClr val="376092"/>
                </a:solidFill>
              </a:rPr>
              <a:t>B. </a:t>
            </a:r>
            <a:r>
              <a:rPr lang="en-US" sz="2000" dirty="0" err="1">
                <a:solidFill>
                  <a:srgbClr val="376092"/>
                </a:solidFill>
              </a:rPr>
              <a:t>Mishler</a:t>
            </a:r>
            <a:r>
              <a:rPr lang="en-US" sz="2000" dirty="0">
                <a:solidFill>
                  <a:srgbClr val="376092"/>
                </a:solidFill>
              </a:rPr>
              <a:t>, S. Laffan, R. </a:t>
            </a:r>
            <a:r>
              <a:rPr lang="en-US" sz="2000" dirty="0" err="1">
                <a:solidFill>
                  <a:srgbClr val="376092"/>
                </a:solidFill>
              </a:rPr>
              <a:t>Guralnick</a:t>
            </a:r>
            <a:r>
              <a:rPr lang="en-US" sz="2000" dirty="0">
                <a:solidFill>
                  <a:srgbClr val="376092"/>
                </a:solidFill>
              </a:rPr>
              <a:t>, D. Soltis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6733" y="6261073"/>
            <a:ext cx="4636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Allen, Germain-Aubrey et al. 2019, </a:t>
            </a:r>
            <a:r>
              <a:rPr lang="en-US" sz="2000" dirty="0" err="1"/>
              <a:t>unpubl</a:t>
            </a:r>
            <a:r>
              <a:rPr lang="en-US" sz="2000" dirty="0"/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67002-2A4C-2B4C-B3DA-B448DB480992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3DA775B-4194-DE4F-A99D-2FF3DB6A1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20" y="1275394"/>
            <a:ext cx="3780720" cy="3681033"/>
          </a:xfrm>
          <a:prstGeom prst="rect">
            <a:avLst/>
          </a:prstGeom>
        </p:spPr>
      </p:pic>
      <p:pic>
        <p:nvPicPr>
          <p:cNvPr id="16" name="Picture 15" descr="imgres.jpg">
            <a:extLst>
              <a:ext uri="{FF2B5EF4-FFF2-40B4-BE49-F238E27FC236}">
                <a16:creationId xmlns:a16="http://schemas.microsoft.com/office/drawing/2014/main" id="{FAC82C0F-80D4-6547-882A-E07C23595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8092"/>
            <a:ext cx="1630738" cy="1630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126A78-9DDA-6D4F-95F2-1D14AB9C4D87}"/>
              </a:ext>
            </a:extLst>
          </p:cNvPr>
          <p:cNvSpPr txBox="1"/>
          <p:nvPr/>
        </p:nvSpPr>
        <p:spPr>
          <a:xfrm>
            <a:off x="1630738" y="6292721"/>
            <a:ext cx="232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Rob </a:t>
            </a:r>
            <a:r>
              <a:rPr lang="en-US" sz="2400" dirty="0" err="1"/>
              <a:t>Guralnick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5D10E1-AFB7-F64E-A258-D4A8D97ABC0E}"/>
              </a:ext>
            </a:extLst>
          </p:cNvPr>
          <p:cNvSpPr txBox="1"/>
          <p:nvPr/>
        </p:nvSpPr>
        <p:spPr>
          <a:xfrm>
            <a:off x="9218184" y="6339262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Julie Allen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4E19DB-AFBE-BE4B-AF6B-A75C7EF421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0" r="4893"/>
          <a:stretch/>
        </p:blipFill>
        <p:spPr>
          <a:xfrm rot="10800000">
            <a:off x="10613505" y="5108092"/>
            <a:ext cx="1544356" cy="16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8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986531" y="-330"/>
            <a:ext cx="8229600" cy="8218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8F00"/>
                </a:solidFill>
                <a:latin typeface="Calibri" charset="0"/>
                <a:ea typeface="Calibri" charset="0"/>
                <a:cs typeface="Calibri" charset="0"/>
              </a:rPr>
              <a:t>Florida Ecoregions</a:t>
            </a:r>
          </a:p>
        </p:txBody>
      </p:sp>
      <p:pic>
        <p:nvPicPr>
          <p:cNvPr id="7" name="Content Placeholder 6" descr="fl_EPA_LevelIV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r="10479"/>
          <a:stretch>
            <a:fillRect/>
          </a:stretch>
        </p:blipFill>
        <p:spPr>
          <a:xfrm>
            <a:off x="5896845" y="734480"/>
            <a:ext cx="5723631" cy="5595491"/>
          </a:xfrm>
        </p:spPr>
      </p:pic>
      <p:pic>
        <p:nvPicPr>
          <p:cNvPr id="4" name="Picture 3" descr="Eco_Level_III_U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5" t="40786" r="16880" b="26633"/>
          <a:stretch/>
        </p:blipFill>
        <p:spPr>
          <a:xfrm>
            <a:off x="272207" y="656085"/>
            <a:ext cx="2592281" cy="27713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2448" y="3010035"/>
            <a:ext cx="3851568" cy="2413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8" name="Rectangle 7"/>
          <p:cNvSpPr/>
          <p:nvPr/>
        </p:nvSpPr>
        <p:spPr>
          <a:xfrm>
            <a:off x="4871238" y="5243444"/>
            <a:ext cx="2942997" cy="10742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5" name="TextBox 4"/>
          <p:cNvSpPr txBox="1"/>
          <p:nvPr/>
        </p:nvSpPr>
        <p:spPr>
          <a:xfrm>
            <a:off x="5132675" y="3448951"/>
            <a:ext cx="4220501" cy="1279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71" dirty="0"/>
              <a:t>Southeastern Plain</a:t>
            </a:r>
          </a:p>
          <a:p>
            <a:r>
              <a:rPr lang="en-US" sz="2571" dirty="0"/>
              <a:t>Southern Coastal Plain</a:t>
            </a:r>
          </a:p>
          <a:p>
            <a:r>
              <a:rPr lang="en-US" sz="2571" dirty="0"/>
              <a:t>Southern Florida Coastal Plain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4702411" y="3532226"/>
            <a:ext cx="374747" cy="264010"/>
          </a:xfrm>
          <a:prstGeom prst="rect">
            <a:avLst/>
          </a:prstGeom>
          <a:solidFill>
            <a:srgbClr val="D2C3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10" name="Rectangle 9"/>
          <p:cNvSpPr/>
          <p:nvPr/>
        </p:nvSpPr>
        <p:spPr>
          <a:xfrm>
            <a:off x="4702411" y="3948897"/>
            <a:ext cx="374747" cy="264010"/>
          </a:xfrm>
          <a:prstGeom prst="rect">
            <a:avLst/>
          </a:prstGeom>
          <a:solidFill>
            <a:srgbClr val="B8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11" name="Rectangle 10"/>
          <p:cNvSpPr/>
          <p:nvPr/>
        </p:nvSpPr>
        <p:spPr>
          <a:xfrm>
            <a:off x="4702411" y="4333567"/>
            <a:ext cx="374747" cy="264010"/>
          </a:xfrm>
          <a:prstGeom prst="rect">
            <a:avLst/>
          </a:prstGeom>
          <a:solidFill>
            <a:srgbClr val="C23A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pic>
        <p:nvPicPr>
          <p:cNvPr id="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1116423" y="4607825"/>
            <a:ext cx="1332210" cy="1094882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DSC_001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2" y="3532226"/>
            <a:ext cx="1332209" cy="88577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r="12976"/>
          <a:stretch/>
        </p:blipFill>
        <p:spPr>
          <a:xfrm>
            <a:off x="1553580" y="5896609"/>
            <a:ext cx="1332208" cy="83346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579652" y="6104217"/>
            <a:ext cx="5590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~4,100 vascular plant species </a:t>
            </a:r>
          </a:p>
        </p:txBody>
      </p:sp>
    </p:spTree>
    <p:extLst>
      <p:ext uri="{BB962C8B-B14F-4D97-AF65-F5344CB8AC3E}">
        <p14:creationId xmlns:p14="http://schemas.microsoft.com/office/powerpoint/2010/main" val="165109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Content Placeholder 2"/>
          <p:cNvSpPr>
            <a:spLocks noGrp="1"/>
          </p:cNvSpPr>
          <p:nvPr>
            <p:ph idx="1"/>
          </p:nvPr>
        </p:nvSpPr>
        <p:spPr>
          <a:xfrm>
            <a:off x="71732" y="1157288"/>
            <a:ext cx="8686800" cy="4419600"/>
          </a:xfrm>
        </p:spPr>
        <p:txBody>
          <a:bodyPr>
            <a:normAutofit/>
          </a:bodyPr>
          <a:lstStyle/>
          <a:p>
            <a:pPr>
              <a:defRPr/>
            </a:pPr>
            <a:endParaRPr lang="en-US" sz="3000" dirty="0">
              <a:latin typeface="Calibri"/>
              <a:cs typeface="Calibri"/>
            </a:endParaRPr>
          </a:p>
          <a:p>
            <a:pPr>
              <a:defRPr/>
            </a:pPr>
            <a:r>
              <a:rPr lang="en-US" sz="3000" dirty="0">
                <a:latin typeface="Calibri"/>
                <a:cs typeface="Calibri"/>
              </a:rPr>
              <a:t>   Location information from herbarium labels</a:t>
            </a:r>
          </a:p>
          <a:p>
            <a:pPr marL="476231" lvl="1" indent="-476231">
              <a:defRPr/>
            </a:pPr>
            <a:r>
              <a:rPr lang="en-US" sz="3000" dirty="0">
                <a:latin typeface="Calibri"/>
                <a:cs typeface="Calibri"/>
              </a:rPr>
              <a:t>Environmental data:  </a:t>
            </a:r>
          </a:p>
          <a:p>
            <a:pPr lvl="1">
              <a:defRPr/>
            </a:pPr>
            <a:r>
              <a:rPr lang="en-US" sz="2667" dirty="0">
                <a:latin typeface="Calibri"/>
                <a:cs typeface="Calibri"/>
              </a:rPr>
              <a:t>Temperature, precipitation, soil, etc.</a:t>
            </a:r>
          </a:p>
          <a:p>
            <a:pPr>
              <a:defRPr/>
            </a:pPr>
            <a:r>
              <a:rPr lang="en-US" sz="3000" dirty="0">
                <a:latin typeface="Calibri"/>
                <a:cs typeface="Calibri"/>
              </a:rPr>
              <a:t>   Software to model the range of each species</a:t>
            </a:r>
          </a:p>
          <a:p>
            <a:pPr>
              <a:defRPr/>
            </a:pPr>
            <a:r>
              <a:rPr lang="en-US" sz="3000" dirty="0">
                <a:latin typeface="Calibri"/>
                <a:cs typeface="Calibri"/>
              </a:rPr>
              <a:t>   For Florida plants:</a:t>
            </a:r>
          </a:p>
          <a:p>
            <a:pPr lvl="1">
              <a:defRPr/>
            </a:pPr>
            <a:r>
              <a:rPr lang="en-US" sz="3000" dirty="0">
                <a:latin typeface="Calibri"/>
                <a:cs typeface="Calibri"/>
              </a:rPr>
              <a:t>~1500 plant species (of 4100 species)</a:t>
            </a:r>
          </a:p>
        </p:txBody>
      </p:sp>
      <p:grpSp>
        <p:nvGrpSpPr>
          <p:cNvPr id="143363" name="Group 3"/>
          <p:cNvGrpSpPr>
            <a:grpSpLocks/>
          </p:cNvGrpSpPr>
          <p:nvPr/>
        </p:nvGrpSpPr>
        <p:grpSpPr bwMode="auto">
          <a:xfrm>
            <a:off x="1524000" y="5305425"/>
            <a:ext cx="9144000" cy="1563688"/>
            <a:chOff x="0" y="5305875"/>
            <a:chExt cx="9144000" cy="1562745"/>
          </a:xfrm>
        </p:grpSpPr>
        <p:pic>
          <p:nvPicPr>
            <p:cNvPr id="143364" name="Picture 4" descr="bioclim5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310226"/>
              <a:ext cx="1888565" cy="1547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365" name="Picture 5" descr="Bio18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46" y="5310227"/>
              <a:ext cx="1914329" cy="1547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366" name="Picture 6" descr="bio19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9198" y="5310226"/>
              <a:ext cx="2018885" cy="1558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367" name="Picture 7" descr="Altitude.pd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3377" y="5305875"/>
              <a:ext cx="1917630" cy="1562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368" name="Picture 8" descr="LandCover.pdf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5305875"/>
              <a:ext cx="1905000" cy="1552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3" descr="139652a1-size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371" y="1018072"/>
            <a:ext cx="1539875" cy="221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11318080" y="2835328"/>
            <a:ext cx="622166" cy="442593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A70A0E-13D2-D441-B6E8-2CB65F6431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531" b="11477"/>
          <a:stretch/>
        </p:blipFill>
        <p:spPr>
          <a:xfrm>
            <a:off x="10394244" y="3255464"/>
            <a:ext cx="1661122" cy="1765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311DA-7F0E-3642-B196-4A601AD95846}"/>
              </a:ext>
            </a:extLst>
          </p:cNvPr>
          <p:cNvSpPr txBox="1"/>
          <p:nvPr/>
        </p:nvSpPr>
        <p:spPr>
          <a:xfrm>
            <a:off x="10268551" y="4955200"/>
            <a:ext cx="1912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Charlotte </a:t>
            </a:r>
          </a:p>
          <a:p>
            <a:pPr algn="ctr"/>
            <a:r>
              <a:rPr lang="en-US" sz="2000" dirty="0"/>
              <a:t>Germain-Aubrey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D5D28F-B0E3-C848-9CC1-A0D2CFB3140F}"/>
              </a:ext>
            </a:extLst>
          </p:cNvPr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73E76F-588A-614A-86A3-2A3C2406EF21}"/>
              </a:ext>
            </a:extLst>
          </p:cNvPr>
          <p:cNvSpPr txBox="1">
            <a:spLocks/>
          </p:cNvSpPr>
          <p:nvPr/>
        </p:nvSpPr>
        <p:spPr>
          <a:xfrm>
            <a:off x="0" y="-67480"/>
            <a:ext cx="12192000" cy="1097769"/>
          </a:xfrm>
          <a:prstGeom prst="rect">
            <a:avLst/>
          </a:prstGeom>
          <a:solidFill>
            <a:srgbClr val="CDE8BB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dirty="0">
                <a:solidFill>
                  <a:prstClr val="black"/>
                </a:solidFill>
                <a:latin typeface="+mn-lt"/>
              </a:rPr>
              <a:t>Modeling the Distribution of Species</a:t>
            </a:r>
            <a:endParaRPr lang="en-US" sz="3667" dirty="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344FB9-1903-BA4B-BCB8-BFDA7CCD31F5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18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D5D28F-B0E3-C848-9CC1-A0D2CFB3140F}"/>
              </a:ext>
            </a:extLst>
          </p:cNvPr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73E76F-588A-614A-86A3-2A3C2406EF21}"/>
              </a:ext>
            </a:extLst>
          </p:cNvPr>
          <p:cNvSpPr txBox="1">
            <a:spLocks/>
          </p:cNvSpPr>
          <p:nvPr/>
        </p:nvSpPr>
        <p:spPr>
          <a:xfrm>
            <a:off x="0" y="-67480"/>
            <a:ext cx="12192000" cy="1097769"/>
          </a:xfrm>
          <a:prstGeom prst="rect">
            <a:avLst/>
          </a:prstGeom>
          <a:solidFill>
            <a:srgbClr val="CDE8BB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dirty="0">
                <a:solidFill>
                  <a:prstClr val="black"/>
                </a:solidFill>
                <a:latin typeface="+mn-lt"/>
              </a:rPr>
              <a:t>Modeling the Distribution of Species:  Present</a:t>
            </a:r>
            <a:endParaRPr lang="en-US" sz="3667" dirty="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344FB9-1903-BA4B-BCB8-BFDA7CCD31F5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 descr="139652a1-sized.jpg">
            <a:extLst>
              <a:ext uri="{FF2B5EF4-FFF2-40B4-BE49-F238E27FC236}">
                <a16:creationId xmlns:a16="http://schemas.microsoft.com/office/drawing/2014/main" id="{B5BAE66F-95CF-AD41-B76A-28A7B5E59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1" y="1419226"/>
            <a:ext cx="3686486" cy="531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6">
            <a:extLst>
              <a:ext uri="{FF2B5EF4-FFF2-40B4-BE49-F238E27FC236}">
                <a16:creationId xmlns:a16="http://schemas.microsoft.com/office/drawing/2014/main" id="{C48F4D63-6495-2F4B-8AD7-2C53EAE53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402" y="5503863"/>
            <a:ext cx="1728788" cy="135413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4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D5D28F-B0E3-C848-9CC1-A0D2CFB3140F}"/>
              </a:ext>
            </a:extLst>
          </p:cNvPr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73E76F-588A-614A-86A3-2A3C2406EF21}"/>
              </a:ext>
            </a:extLst>
          </p:cNvPr>
          <p:cNvSpPr txBox="1">
            <a:spLocks/>
          </p:cNvSpPr>
          <p:nvPr/>
        </p:nvSpPr>
        <p:spPr>
          <a:xfrm>
            <a:off x="0" y="-67480"/>
            <a:ext cx="12192000" cy="1097769"/>
          </a:xfrm>
          <a:prstGeom prst="rect">
            <a:avLst/>
          </a:prstGeom>
          <a:solidFill>
            <a:srgbClr val="CDE8BB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dirty="0">
                <a:solidFill>
                  <a:prstClr val="black"/>
                </a:solidFill>
                <a:latin typeface="+mn-lt"/>
              </a:rPr>
              <a:t>Modeling the Distribution of Species:  Present</a:t>
            </a:r>
            <a:endParaRPr lang="en-US" sz="3667" dirty="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344FB9-1903-BA4B-BCB8-BFDA7CCD31F5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PanhandlePointOnAlpha.pdf">
            <a:extLst>
              <a:ext uri="{FF2B5EF4-FFF2-40B4-BE49-F238E27FC236}">
                <a16:creationId xmlns:a16="http://schemas.microsoft.com/office/drawing/2014/main" id="{CB7184E8-4F23-F846-BC07-56B6DDF08E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31" y="952476"/>
            <a:ext cx="6271180" cy="6271180"/>
          </a:xfrm>
          <a:prstGeom prst="rect">
            <a:avLst/>
          </a:prstGeom>
        </p:spPr>
      </p:pic>
      <p:pic>
        <p:nvPicPr>
          <p:cNvPr id="19" name="Picture 3" descr="139652a1-sized.jpg">
            <a:extLst>
              <a:ext uri="{FF2B5EF4-FFF2-40B4-BE49-F238E27FC236}">
                <a16:creationId xmlns:a16="http://schemas.microsoft.com/office/drawing/2014/main" id="{B5BAE66F-95CF-AD41-B76A-28A7B5E59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1" y="1419226"/>
            <a:ext cx="3686486" cy="531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6">
            <a:extLst>
              <a:ext uri="{FF2B5EF4-FFF2-40B4-BE49-F238E27FC236}">
                <a16:creationId xmlns:a16="http://schemas.microsoft.com/office/drawing/2014/main" id="{C48F4D63-6495-2F4B-8AD7-2C53EAE53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402" y="5503863"/>
            <a:ext cx="1728788" cy="135413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377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D5D28F-B0E3-C848-9CC1-A0D2CFB3140F}"/>
              </a:ext>
            </a:extLst>
          </p:cNvPr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73E76F-588A-614A-86A3-2A3C2406EF21}"/>
              </a:ext>
            </a:extLst>
          </p:cNvPr>
          <p:cNvSpPr txBox="1">
            <a:spLocks/>
          </p:cNvSpPr>
          <p:nvPr/>
        </p:nvSpPr>
        <p:spPr>
          <a:xfrm>
            <a:off x="0" y="-67480"/>
            <a:ext cx="12192000" cy="1097769"/>
          </a:xfrm>
          <a:prstGeom prst="rect">
            <a:avLst/>
          </a:prstGeom>
          <a:solidFill>
            <a:srgbClr val="CDE8BB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dirty="0">
                <a:solidFill>
                  <a:prstClr val="black"/>
                </a:solidFill>
                <a:latin typeface="+mn-lt"/>
              </a:rPr>
              <a:t>Modeling the Distribution of Species:  Present</a:t>
            </a:r>
            <a:endParaRPr lang="en-US" sz="3667" dirty="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344FB9-1903-BA4B-BCB8-BFDA7CCD31F5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PanhandlePointOnAlpha.pdf">
            <a:extLst>
              <a:ext uri="{FF2B5EF4-FFF2-40B4-BE49-F238E27FC236}">
                <a16:creationId xmlns:a16="http://schemas.microsoft.com/office/drawing/2014/main" id="{CB7184E8-4F23-F846-BC07-56B6DDF08E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31" y="952476"/>
            <a:ext cx="2942723" cy="2942723"/>
          </a:xfrm>
          <a:prstGeom prst="rect">
            <a:avLst/>
          </a:prstGeom>
        </p:spPr>
      </p:pic>
      <p:pic>
        <p:nvPicPr>
          <p:cNvPr id="19" name="Picture 3" descr="139652a1-sized.jpg">
            <a:extLst>
              <a:ext uri="{FF2B5EF4-FFF2-40B4-BE49-F238E27FC236}">
                <a16:creationId xmlns:a16="http://schemas.microsoft.com/office/drawing/2014/main" id="{B5BAE66F-95CF-AD41-B76A-28A7B5E59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1" y="1419226"/>
            <a:ext cx="3686486" cy="531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6">
            <a:extLst>
              <a:ext uri="{FF2B5EF4-FFF2-40B4-BE49-F238E27FC236}">
                <a16:creationId xmlns:a16="http://schemas.microsoft.com/office/drawing/2014/main" id="{C48F4D63-6495-2F4B-8AD7-2C53EAE53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402" y="5503863"/>
            <a:ext cx="1728788" cy="135413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39C088-B492-C042-92DE-9D241E5FC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337" y="3267281"/>
            <a:ext cx="7285411" cy="20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D5D28F-B0E3-C848-9CC1-A0D2CFB3140F}"/>
              </a:ext>
            </a:extLst>
          </p:cNvPr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7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73E76F-588A-614A-86A3-2A3C2406EF21}"/>
              </a:ext>
            </a:extLst>
          </p:cNvPr>
          <p:cNvSpPr txBox="1">
            <a:spLocks/>
          </p:cNvSpPr>
          <p:nvPr/>
        </p:nvSpPr>
        <p:spPr>
          <a:xfrm>
            <a:off x="0" y="-67480"/>
            <a:ext cx="12192000" cy="1097769"/>
          </a:xfrm>
          <a:prstGeom prst="rect">
            <a:avLst/>
          </a:prstGeom>
          <a:solidFill>
            <a:srgbClr val="CDE8BB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dirty="0">
                <a:solidFill>
                  <a:prstClr val="black"/>
                </a:solidFill>
                <a:latin typeface="+mn-lt"/>
              </a:rPr>
              <a:t>Modeling the Distribution of Species:  Present</a:t>
            </a:r>
            <a:endParaRPr lang="en-US" sz="3667" dirty="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344FB9-1903-BA4B-BCB8-BFDA7CCD31F5}"/>
              </a:ext>
            </a:extLst>
          </p:cNvPr>
          <p:cNvCxnSpPr>
            <a:cxnSpLocks/>
          </p:cNvCxnSpPr>
          <p:nvPr/>
        </p:nvCxnSpPr>
        <p:spPr>
          <a:xfrm>
            <a:off x="0" y="1157288"/>
            <a:ext cx="12192000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PanhandlePointOnAlpha.pdf">
            <a:extLst>
              <a:ext uri="{FF2B5EF4-FFF2-40B4-BE49-F238E27FC236}">
                <a16:creationId xmlns:a16="http://schemas.microsoft.com/office/drawing/2014/main" id="{CB7184E8-4F23-F846-BC07-56B6DDF08E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31" y="952476"/>
            <a:ext cx="2942723" cy="2942723"/>
          </a:xfrm>
          <a:prstGeom prst="rect">
            <a:avLst/>
          </a:prstGeom>
        </p:spPr>
      </p:pic>
      <p:pic>
        <p:nvPicPr>
          <p:cNvPr id="19" name="Picture 3" descr="139652a1-sized.jpg">
            <a:extLst>
              <a:ext uri="{FF2B5EF4-FFF2-40B4-BE49-F238E27FC236}">
                <a16:creationId xmlns:a16="http://schemas.microsoft.com/office/drawing/2014/main" id="{B5BAE66F-95CF-AD41-B76A-28A7B5E59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1" y="1419226"/>
            <a:ext cx="3686486" cy="531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6">
            <a:extLst>
              <a:ext uri="{FF2B5EF4-FFF2-40B4-BE49-F238E27FC236}">
                <a16:creationId xmlns:a16="http://schemas.microsoft.com/office/drawing/2014/main" id="{C48F4D63-6495-2F4B-8AD7-2C53EAE53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402" y="5503863"/>
            <a:ext cx="1728788" cy="135413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39C088-B492-C042-92DE-9D241E5FC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337" y="3267281"/>
            <a:ext cx="4026053" cy="1126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5B15BC-FF26-A84B-A2CB-1A611D5219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85"/>
          <a:stretch/>
        </p:blipFill>
        <p:spPr>
          <a:xfrm>
            <a:off x="6006557" y="1246191"/>
            <a:ext cx="6031675" cy="3763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BABE89-640A-F041-A76D-3B9B205FC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3320" y="5098345"/>
            <a:ext cx="1984912" cy="13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02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1210</Words>
  <Application>Microsoft Macintosh PowerPoint</Application>
  <PresentationFormat>Widescreen</PresentationFormat>
  <Paragraphs>188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Helvetica</vt:lpstr>
      <vt:lpstr>Trebuchet MS</vt:lpstr>
      <vt:lpstr>Office Theme</vt:lpstr>
      <vt:lpstr>PowerPoint Presentation</vt:lpstr>
      <vt:lpstr>Applications of Ecological Niche Models</vt:lpstr>
      <vt:lpstr>Florida Plant Diversity in a Changing Climate: Present &amp; Future</vt:lpstr>
      <vt:lpstr>Florida Ecoregions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Response to Climate Change:  Models for Present &amp; Future</vt:lpstr>
      <vt:lpstr>Response to Climate Change:  Models for Present &amp; Future</vt:lpstr>
      <vt:lpstr>Response to Climate Change:  Models for Present &amp; Future</vt:lpstr>
      <vt:lpstr>Response to Climate Change:  Models for Present &amp; Future</vt:lpstr>
      <vt:lpstr>Florida Plant Diversity:  Now &amp; 2050</vt:lpstr>
      <vt:lpstr>Florida Plant Diversity:  Now &amp; 2050</vt:lpstr>
      <vt:lpstr>Past Distribution:  Scrub Mint Clade (Naranjo 2020)</vt:lpstr>
      <vt:lpstr>Past Distribution</vt:lpstr>
      <vt:lpstr>Computing Phylogenetic Diversity</vt:lpstr>
      <vt:lpstr>Niche Evolution in Allopolyploids</vt:lpstr>
      <vt:lpstr>PowerPoint Presentation</vt:lpstr>
      <vt:lpstr>Niche Evolution in Allopolyploids</vt:lpstr>
      <vt:lpstr>Niche Evolution in Allopolyploids</vt:lpstr>
      <vt:lpstr>Niche Evolution in Autopolyploids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Soltis,Pamela S</dc:creator>
  <cp:lastModifiedBy>Soltis,Pamela S</cp:lastModifiedBy>
  <cp:revision>29</cp:revision>
  <dcterms:created xsi:type="dcterms:W3CDTF">2020-02-22T04:29:26Z</dcterms:created>
  <dcterms:modified xsi:type="dcterms:W3CDTF">2020-07-31T16:27:23Z</dcterms:modified>
</cp:coreProperties>
</file>